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 showSpecialPlsOnTitleSld="0">
  <p:sldMasterIdLst>
    <p:sldMasterId id="2147483673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</p:sldIdLst>
  <p:sldSz cy="6858000" cx="12188825"/>
  <p:notesSz cx="7010400" cy="92964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5049794" cy="4648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631" lvl="1" marL="45713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562" lvl="2" marL="9142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493" lvl="3" marL="137139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425" lvl="4" marL="182852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356" lvl="5" marL="228565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288" lvl="6" marL="27427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219" lvl="7" marL="319991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150" lvl="8" marL="3657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766485" y="0"/>
            <a:ext cx="1243915" cy="4648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631" lvl="1" marL="45713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562" lvl="2" marL="9142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493" lvl="3" marL="137139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425" lvl="4" marL="182852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356" lvl="5" marL="228565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288" lvl="6" marL="27427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219" lvl="7" marL="319991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150" lvl="8" marL="3657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407987" y="4415789"/>
            <a:ext cx="6194425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/>
          <p:nvPr/>
        </p:nvSpPr>
        <p:spPr>
          <a:xfrm flipH="1" rot="10800000">
            <a:off x="0" y="9225415"/>
            <a:ext cx="7010400" cy="70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n"/>
          <p:cNvSpPr txBox="1"/>
          <p:nvPr>
            <p:ph idx="11" type="ftr"/>
          </p:nvPr>
        </p:nvSpPr>
        <p:spPr>
          <a:xfrm>
            <a:off x="0" y="8996336"/>
            <a:ext cx="3038475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631" lvl="1" marL="45713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562" lvl="2" marL="9142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493" lvl="3" marL="137139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425" lvl="4" marL="182852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356" lvl="5" marL="228565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288" lvl="6" marL="27427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219" lvl="7" marL="319991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150" lvl="8" marL="3657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9" name="Google Shape;9;n"/>
          <p:cNvGrpSpPr/>
          <p:nvPr/>
        </p:nvGrpSpPr>
        <p:grpSpPr>
          <a:xfrm>
            <a:off x="6393468" y="8874285"/>
            <a:ext cx="417887" cy="292590"/>
            <a:chOff x="267" y="-340"/>
            <a:chExt cx="7144" cy="5001"/>
          </a:xfrm>
        </p:grpSpPr>
        <p:sp>
          <p:nvSpPr>
            <p:cNvPr id="10" name="Google Shape;10;n"/>
            <p:cNvSpPr/>
            <p:nvPr/>
          </p:nvSpPr>
          <p:spPr>
            <a:xfrm>
              <a:off x="267" y="-340"/>
              <a:ext cx="7144" cy="5001"/>
            </a:xfrm>
            <a:custGeom>
              <a:rect b="b" l="l" r="r" t="t"/>
              <a:pathLst>
                <a:path extrusionOk="0" h="120000" w="120000">
                  <a:moveTo>
                    <a:pt x="49930" y="13055"/>
                  </a:moveTo>
                  <a:cubicBezTo>
                    <a:pt x="53823" y="7322"/>
                    <a:pt x="59185" y="3746"/>
                    <a:pt x="65143" y="3746"/>
                  </a:cubicBezTo>
                  <a:cubicBezTo>
                    <a:pt x="73088" y="3746"/>
                    <a:pt x="80000" y="10047"/>
                    <a:pt x="83654" y="19413"/>
                  </a:cubicBezTo>
                  <a:cubicBezTo>
                    <a:pt x="86871" y="17369"/>
                    <a:pt x="90407" y="16234"/>
                    <a:pt x="94101" y="16234"/>
                  </a:cubicBezTo>
                  <a:cubicBezTo>
                    <a:pt x="108401" y="16234"/>
                    <a:pt x="119999" y="32923"/>
                    <a:pt x="119999" y="53528"/>
                  </a:cubicBezTo>
                  <a:cubicBezTo>
                    <a:pt x="119999" y="74134"/>
                    <a:pt x="108401" y="90823"/>
                    <a:pt x="94101" y="90823"/>
                  </a:cubicBezTo>
                  <a:cubicBezTo>
                    <a:pt x="92393" y="90823"/>
                    <a:pt x="90685" y="90539"/>
                    <a:pt x="89016" y="90085"/>
                  </a:cubicBezTo>
                  <a:cubicBezTo>
                    <a:pt x="85799" y="98372"/>
                    <a:pt x="79602" y="103935"/>
                    <a:pt x="72532" y="103935"/>
                  </a:cubicBezTo>
                  <a:cubicBezTo>
                    <a:pt x="69553" y="103935"/>
                    <a:pt x="66732" y="102970"/>
                    <a:pt x="64270" y="101210"/>
                  </a:cubicBezTo>
                  <a:cubicBezTo>
                    <a:pt x="60973" y="112223"/>
                    <a:pt x="53306" y="120000"/>
                    <a:pt x="44409" y="120000"/>
                  </a:cubicBezTo>
                  <a:cubicBezTo>
                    <a:pt x="35114" y="120000"/>
                    <a:pt x="27209" y="111598"/>
                    <a:pt x="24150" y="99791"/>
                  </a:cubicBezTo>
                  <a:cubicBezTo>
                    <a:pt x="22840" y="100189"/>
                    <a:pt x="21449" y="100416"/>
                    <a:pt x="20019" y="100416"/>
                  </a:cubicBezTo>
                  <a:cubicBezTo>
                    <a:pt x="8977" y="100416"/>
                    <a:pt x="0" y="87473"/>
                    <a:pt x="0" y="71523"/>
                  </a:cubicBezTo>
                  <a:cubicBezTo>
                    <a:pt x="0" y="60794"/>
                    <a:pt x="4051" y="51485"/>
                    <a:pt x="10009" y="46490"/>
                  </a:cubicBezTo>
                  <a:cubicBezTo>
                    <a:pt x="8778" y="42403"/>
                    <a:pt x="8103" y="37918"/>
                    <a:pt x="8103" y="33263"/>
                  </a:cubicBezTo>
                  <a:cubicBezTo>
                    <a:pt x="8103" y="14872"/>
                    <a:pt x="18550" y="0"/>
                    <a:pt x="31420" y="0"/>
                  </a:cubicBezTo>
                  <a:cubicBezTo>
                    <a:pt x="38967" y="0"/>
                    <a:pt x="45680" y="5108"/>
                    <a:pt x="49930" y="13055"/>
                  </a:cubicBezTo>
                  <a:close/>
                </a:path>
              </a:pathLst>
            </a:custGeom>
            <a:solidFill>
              <a:srgbClr val="0A9AD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n"/>
            <p:cNvSpPr/>
            <p:nvPr/>
          </p:nvSpPr>
          <p:spPr>
            <a:xfrm>
              <a:off x="1297" y="1670"/>
              <a:ext cx="499" cy="672"/>
            </a:xfrm>
            <a:custGeom>
              <a:rect b="b" l="l" r="r" t="t"/>
              <a:pathLst>
                <a:path extrusionOk="0" h="120000" w="120000">
                  <a:moveTo>
                    <a:pt x="1137" y="103943"/>
                  </a:moveTo>
                  <a:cubicBezTo>
                    <a:pt x="0" y="106056"/>
                    <a:pt x="1137" y="106478"/>
                    <a:pt x="1706" y="106901"/>
                  </a:cubicBezTo>
                  <a:cubicBezTo>
                    <a:pt x="5118" y="108591"/>
                    <a:pt x="8530" y="109859"/>
                    <a:pt x="11374" y="111126"/>
                  </a:cubicBezTo>
                  <a:cubicBezTo>
                    <a:pt x="29004" y="118309"/>
                    <a:pt x="45497" y="120000"/>
                    <a:pt x="63127" y="120000"/>
                  </a:cubicBezTo>
                  <a:cubicBezTo>
                    <a:pt x="98388" y="120000"/>
                    <a:pt x="120000" y="106478"/>
                    <a:pt x="120000" y="84084"/>
                  </a:cubicBezTo>
                  <a:cubicBezTo>
                    <a:pt x="120000" y="83239"/>
                    <a:pt x="120000" y="83239"/>
                    <a:pt x="120000" y="83239"/>
                  </a:cubicBezTo>
                  <a:cubicBezTo>
                    <a:pt x="120000" y="62535"/>
                    <a:pt x="95545" y="55352"/>
                    <a:pt x="72227" y="49859"/>
                  </a:cubicBezTo>
                  <a:cubicBezTo>
                    <a:pt x="69383" y="49014"/>
                    <a:pt x="69383" y="49014"/>
                    <a:pt x="69383" y="49014"/>
                  </a:cubicBezTo>
                  <a:cubicBezTo>
                    <a:pt x="51753" y="44788"/>
                    <a:pt x="36398" y="40985"/>
                    <a:pt x="36398" y="32535"/>
                  </a:cubicBezTo>
                  <a:cubicBezTo>
                    <a:pt x="36398" y="32112"/>
                    <a:pt x="36398" y="32112"/>
                    <a:pt x="36398" y="32112"/>
                  </a:cubicBezTo>
                  <a:cubicBezTo>
                    <a:pt x="36398" y="24929"/>
                    <a:pt x="45497" y="19436"/>
                    <a:pt x="59146" y="19436"/>
                  </a:cubicBezTo>
                  <a:cubicBezTo>
                    <a:pt x="74502" y="19436"/>
                    <a:pt x="92132" y="23239"/>
                    <a:pt x="104075" y="27887"/>
                  </a:cubicBezTo>
                  <a:cubicBezTo>
                    <a:pt x="104075" y="27887"/>
                    <a:pt x="107488" y="29577"/>
                    <a:pt x="108625" y="27042"/>
                  </a:cubicBezTo>
                  <a:cubicBezTo>
                    <a:pt x="109194" y="25774"/>
                    <a:pt x="114881" y="13943"/>
                    <a:pt x="115450" y="12676"/>
                  </a:cubicBezTo>
                  <a:cubicBezTo>
                    <a:pt x="116587" y="11408"/>
                    <a:pt x="115450" y="10563"/>
                    <a:pt x="113744" y="9718"/>
                  </a:cubicBezTo>
                  <a:cubicBezTo>
                    <a:pt x="100663" y="3802"/>
                    <a:pt x="82464" y="0"/>
                    <a:pt x="63696" y="0"/>
                  </a:cubicBezTo>
                  <a:cubicBezTo>
                    <a:pt x="59715" y="0"/>
                    <a:pt x="59715" y="0"/>
                    <a:pt x="59715" y="0"/>
                  </a:cubicBezTo>
                  <a:cubicBezTo>
                    <a:pt x="27867" y="0"/>
                    <a:pt x="5118" y="14366"/>
                    <a:pt x="5118" y="35070"/>
                  </a:cubicBezTo>
                  <a:cubicBezTo>
                    <a:pt x="5118" y="35492"/>
                    <a:pt x="5118" y="35492"/>
                    <a:pt x="5118" y="35492"/>
                  </a:cubicBezTo>
                  <a:cubicBezTo>
                    <a:pt x="5118" y="57464"/>
                    <a:pt x="30142" y="64647"/>
                    <a:pt x="53459" y="69295"/>
                  </a:cubicBezTo>
                  <a:cubicBezTo>
                    <a:pt x="56872" y="70140"/>
                    <a:pt x="56872" y="70140"/>
                    <a:pt x="56872" y="70140"/>
                  </a:cubicBezTo>
                  <a:cubicBezTo>
                    <a:pt x="73933" y="73943"/>
                    <a:pt x="88720" y="77323"/>
                    <a:pt x="88720" y="86197"/>
                  </a:cubicBezTo>
                  <a:cubicBezTo>
                    <a:pt x="88720" y="86619"/>
                    <a:pt x="88720" y="86619"/>
                    <a:pt x="88720" y="86619"/>
                  </a:cubicBezTo>
                  <a:cubicBezTo>
                    <a:pt x="88720" y="95070"/>
                    <a:pt x="79052" y="100985"/>
                    <a:pt x="63696" y="100985"/>
                  </a:cubicBezTo>
                  <a:cubicBezTo>
                    <a:pt x="58009" y="100985"/>
                    <a:pt x="38672" y="100985"/>
                    <a:pt x="18199" y="91267"/>
                  </a:cubicBezTo>
                  <a:cubicBezTo>
                    <a:pt x="15924" y="90000"/>
                    <a:pt x="14786" y="89154"/>
                    <a:pt x="12511" y="88309"/>
                  </a:cubicBezTo>
                  <a:cubicBezTo>
                    <a:pt x="11374" y="87887"/>
                    <a:pt x="9099" y="87042"/>
                    <a:pt x="7962" y="89577"/>
                  </a:cubicBezTo>
                  <a:lnTo>
                    <a:pt x="1137" y="1039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n"/>
            <p:cNvSpPr/>
            <p:nvPr/>
          </p:nvSpPr>
          <p:spPr>
            <a:xfrm>
              <a:off x="3443" y="1670"/>
              <a:ext cx="499" cy="672"/>
            </a:xfrm>
            <a:custGeom>
              <a:rect b="b" l="l" r="r" t="t"/>
              <a:pathLst>
                <a:path extrusionOk="0" h="120000" w="120000">
                  <a:moveTo>
                    <a:pt x="1137" y="103943"/>
                  </a:moveTo>
                  <a:cubicBezTo>
                    <a:pt x="0" y="106056"/>
                    <a:pt x="1137" y="106478"/>
                    <a:pt x="1706" y="106901"/>
                  </a:cubicBezTo>
                  <a:cubicBezTo>
                    <a:pt x="5118" y="108591"/>
                    <a:pt x="8530" y="109859"/>
                    <a:pt x="11374" y="111126"/>
                  </a:cubicBezTo>
                  <a:cubicBezTo>
                    <a:pt x="29004" y="118309"/>
                    <a:pt x="45497" y="120000"/>
                    <a:pt x="63127" y="120000"/>
                  </a:cubicBezTo>
                  <a:cubicBezTo>
                    <a:pt x="98388" y="120000"/>
                    <a:pt x="120000" y="106478"/>
                    <a:pt x="120000" y="84084"/>
                  </a:cubicBezTo>
                  <a:cubicBezTo>
                    <a:pt x="120000" y="83239"/>
                    <a:pt x="120000" y="83239"/>
                    <a:pt x="120000" y="83239"/>
                  </a:cubicBezTo>
                  <a:cubicBezTo>
                    <a:pt x="120000" y="62535"/>
                    <a:pt x="95545" y="55352"/>
                    <a:pt x="72227" y="49859"/>
                  </a:cubicBezTo>
                  <a:cubicBezTo>
                    <a:pt x="69383" y="49014"/>
                    <a:pt x="69383" y="49014"/>
                    <a:pt x="69383" y="49014"/>
                  </a:cubicBezTo>
                  <a:cubicBezTo>
                    <a:pt x="51753" y="44788"/>
                    <a:pt x="36398" y="40985"/>
                    <a:pt x="36398" y="32535"/>
                  </a:cubicBezTo>
                  <a:cubicBezTo>
                    <a:pt x="36398" y="32112"/>
                    <a:pt x="36398" y="32112"/>
                    <a:pt x="36398" y="32112"/>
                  </a:cubicBezTo>
                  <a:cubicBezTo>
                    <a:pt x="36398" y="24929"/>
                    <a:pt x="45497" y="19436"/>
                    <a:pt x="59146" y="19436"/>
                  </a:cubicBezTo>
                  <a:cubicBezTo>
                    <a:pt x="74502" y="19436"/>
                    <a:pt x="92132" y="23239"/>
                    <a:pt x="104075" y="27887"/>
                  </a:cubicBezTo>
                  <a:cubicBezTo>
                    <a:pt x="104075" y="27887"/>
                    <a:pt x="107488" y="29577"/>
                    <a:pt x="108625" y="27042"/>
                  </a:cubicBezTo>
                  <a:cubicBezTo>
                    <a:pt x="109194" y="25774"/>
                    <a:pt x="114881" y="13943"/>
                    <a:pt x="115450" y="12676"/>
                  </a:cubicBezTo>
                  <a:cubicBezTo>
                    <a:pt x="116587" y="11408"/>
                    <a:pt x="115450" y="10563"/>
                    <a:pt x="113744" y="9718"/>
                  </a:cubicBezTo>
                  <a:cubicBezTo>
                    <a:pt x="100663" y="3802"/>
                    <a:pt x="82464" y="0"/>
                    <a:pt x="63696" y="0"/>
                  </a:cubicBezTo>
                  <a:cubicBezTo>
                    <a:pt x="59715" y="0"/>
                    <a:pt x="59715" y="0"/>
                    <a:pt x="59715" y="0"/>
                  </a:cubicBezTo>
                  <a:cubicBezTo>
                    <a:pt x="27867" y="0"/>
                    <a:pt x="5118" y="14366"/>
                    <a:pt x="5118" y="35070"/>
                  </a:cubicBezTo>
                  <a:cubicBezTo>
                    <a:pt x="5118" y="35492"/>
                    <a:pt x="5118" y="35492"/>
                    <a:pt x="5118" y="35492"/>
                  </a:cubicBezTo>
                  <a:cubicBezTo>
                    <a:pt x="5118" y="57464"/>
                    <a:pt x="30142" y="64647"/>
                    <a:pt x="53459" y="69295"/>
                  </a:cubicBezTo>
                  <a:cubicBezTo>
                    <a:pt x="56872" y="70140"/>
                    <a:pt x="56872" y="70140"/>
                    <a:pt x="56872" y="70140"/>
                  </a:cubicBezTo>
                  <a:cubicBezTo>
                    <a:pt x="73933" y="73943"/>
                    <a:pt x="88720" y="77323"/>
                    <a:pt x="88720" y="86197"/>
                  </a:cubicBezTo>
                  <a:cubicBezTo>
                    <a:pt x="88720" y="86619"/>
                    <a:pt x="88720" y="86619"/>
                    <a:pt x="88720" y="86619"/>
                  </a:cubicBezTo>
                  <a:cubicBezTo>
                    <a:pt x="88720" y="95070"/>
                    <a:pt x="79052" y="100985"/>
                    <a:pt x="63696" y="100985"/>
                  </a:cubicBezTo>
                  <a:cubicBezTo>
                    <a:pt x="58009" y="100985"/>
                    <a:pt x="38672" y="100985"/>
                    <a:pt x="18199" y="91267"/>
                  </a:cubicBezTo>
                  <a:cubicBezTo>
                    <a:pt x="15924" y="90000"/>
                    <a:pt x="14218" y="89577"/>
                    <a:pt x="12511" y="88309"/>
                  </a:cubicBezTo>
                  <a:cubicBezTo>
                    <a:pt x="11943" y="88309"/>
                    <a:pt x="9099" y="87464"/>
                    <a:pt x="7962" y="89577"/>
                  </a:cubicBezTo>
                  <a:lnTo>
                    <a:pt x="1137" y="1039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n"/>
            <p:cNvSpPr/>
            <p:nvPr/>
          </p:nvSpPr>
          <p:spPr>
            <a:xfrm>
              <a:off x="4454" y="1670"/>
              <a:ext cx="595" cy="672"/>
            </a:xfrm>
            <a:custGeom>
              <a:rect b="b" l="l" r="r" t="t"/>
              <a:pathLst>
                <a:path extrusionOk="0" h="120000" w="120000">
                  <a:moveTo>
                    <a:pt x="116666" y="36760"/>
                  </a:moveTo>
                  <a:cubicBezTo>
                    <a:pt x="114285" y="29154"/>
                    <a:pt x="110476" y="22816"/>
                    <a:pt x="105238" y="17746"/>
                  </a:cubicBezTo>
                  <a:cubicBezTo>
                    <a:pt x="100476" y="12253"/>
                    <a:pt x="93809" y="8028"/>
                    <a:pt x="86190" y="5070"/>
                  </a:cubicBezTo>
                  <a:cubicBezTo>
                    <a:pt x="79047" y="1690"/>
                    <a:pt x="70000" y="0"/>
                    <a:pt x="60000" y="0"/>
                  </a:cubicBezTo>
                  <a:cubicBezTo>
                    <a:pt x="50000" y="0"/>
                    <a:pt x="40952" y="1690"/>
                    <a:pt x="33809" y="5070"/>
                  </a:cubicBezTo>
                  <a:cubicBezTo>
                    <a:pt x="26190" y="8028"/>
                    <a:pt x="19523" y="12253"/>
                    <a:pt x="14761" y="17746"/>
                  </a:cubicBezTo>
                  <a:cubicBezTo>
                    <a:pt x="9523" y="22816"/>
                    <a:pt x="5714" y="29154"/>
                    <a:pt x="3333" y="36760"/>
                  </a:cubicBezTo>
                  <a:cubicBezTo>
                    <a:pt x="952" y="43943"/>
                    <a:pt x="0" y="51549"/>
                    <a:pt x="0" y="60000"/>
                  </a:cubicBezTo>
                  <a:cubicBezTo>
                    <a:pt x="0" y="68450"/>
                    <a:pt x="952" y="76478"/>
                    <a:pt x="3333" y="83661"/>
                  </a:cubicBezTo>
                  <a:cubicBezTo>
                    <a:pt x="5714" y="90845"/>
                    <a:pt x="9523" y="97183"/>
                    <a:pt x="14761" y="102676"/>
                  </a:cubicBezTo>
                  <a:cubicBezTo>
                    <a:pt x="19523" y="107746"/>
                    <a:pt x="26190" y="111971"/>
                    <a:pt x="33809" y="115352"/>
                  </a:cubicBezTo>
                  <a:cubicBezTo>
                    <a:pt x="40952" y="118309"/>
                    <a:pt x="50000" y="120000"/>
                    <a:pt x="60000" y="120000"/>
                  </a:cubicBezTo>
                  <a:cubicBezTo>
                    <a:pt x="70000" y="120000"/>
                    <a:pt x="79047" y="118309"/>
                    <a:pt x="86190" y="115352"/>
                  </a:cubicBezTo>
                  <a:cubicBezTo>
                    <a:pt x="93809" y="111971"/>
                    <a:pt x="100476" y="107746"/>
                    <a:pt x="105238" y="102676"/>
                  </a:cubicBezTo>
                  <a:cubicBezTo>
                    <a:pt x="110476" y="97183"/>
                    <a:pt x="114285" y="90845"/>
                    <a:pt x="116666" y="83661"/>
                  </a:cubicBezTo>
                  <a:cubicBezTo>
                    <a:pt x="119047" y="76478"/>
                    <a:pt x="120000" y="68450"/>
                    <a:pt x="120000" y="60000"/>
                  </a:cubicBezTo>
                  <a:cubicBezTo>
                    <a:pt x="120000" y="51549"/>
                    <a:pt x="119047" y="43943"/>
                    <a:pt x="116666" y="36760"/>
                  </a:cubicBezTo>
                  <a:moveTo>
                    <a:pt x="91904" y="60000"/>
                  </a:moveTo>
                  <a:cubicBezTo>
                    <a:pt x="91904" y="72676"/>
                    <a:pt x="89047" y="82816"/>
                    <a:pt x="83809" y="90000"/>
                  </a:cubicBezTo>
                  <a:cubicBezTo>
                    <a:pt x="78571" y="96760"/>
                    <a:pt x="70952" y="100140"/>
                    <a:pt x="60000" y="100140"/>
                  </a:cubicBezTo>
                  <a:cubicBezTo>
                    <a:pt x="49047" y="100140"/>
                    <a:pt x="41428" y="96760"/>
                    <a:pt x="36190" y="90000"/>
                  </a:cubicBezTo>
                  <a:cubicBezTo>
                    <a:pt x="30952" y="82816"/>
                    <a:pt x="28571" y="72676"/>
                    <a:pt x="28571" y="60000"/>
                  </a:cubicBezTo>
                  <a:cubicBezTo>
                    <a:pt x="28571" y="47323"/>
                    <a:pt x="30952" y="37605"/>
                    <a:pt x="36190" y="30422"/>
                  </a:cubicBezTo>
                  <a:cubicBezTo>
                    <a:pt x="41428" y="23661"/>
                    <a:pt x="49047" y="20281"/>
                    <a:pt x="60000" y="20281"/>
                  </a:cubicBezTo>
                  <a:cubicBezTo>
                    <a:pt x="70952" y="20281"/>
                    <a:pt x="78571" y="23661"/>
                    <a:pt x="83809" y="30422"/>
                  </a:cubicBezTo>
                  <a:cubicBezTo>
                    <a:pt x="89047" y="37605"/>
                    <a:pt x="91904" y="47323"/>
                    <a:pt x="91904" y="600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n"/>
            <p:cNvSpPr/>
            <p:nvPr/>
          </p:nvSpPr>
          <p:spPr>
            <a:xfrm>
              <a:off x="5565" y="1670"/>
              <a:ext cx="507" cy="670"/>
            </a:xfrm>
            <a:custGeom>
              <a:rect b="b" l="l" r="r" t="t"/>
              <a:pathLst>
                <a:path extrusionOk="0" h="120000" w="120000">
                  <a:moveTo>
                    <a:pt x="111588" y="97102"/>
                  </a:moveTo>
                  <a:cubicBezTo>
                    <a:pt x="111028" y="94982"/>
                    <a:pt x="108224" y="95830"/>
                    <a:pt x="108224" y="95830"/>
                  </a:cubicBezTo>
                  <a:cubicBezTo>
                    <a:pt x="103738" y="97102"/>
                    <a:pt x="99252" y="97950"/>
                    <a:pt x="94766" y="98798"/>
                  </a:cubicBezTo>
                  <a:cubicBezTo>
                    <a:pt x="89719" y="99222"/>
                    <a:pt x="84672" y="99646"/>
                    <a:pt x="78504" y="99646"/>
                  </a:cubicBezTo>
                  <a:cubicBezTo>
                    <a:pt x="64485" y="99646"/>
                    <a:pt x="53271" y="96254"/>
                    <a:pt x="45420" y="90318"/>
                  </a:cubicBezTo>
                  <a:cubicBezTo>
                    <a:pt x="37570" y="83957"/>
                    <a:pt x="33084" y="73780"/>
                    <a:pt x="33084" y="60212"/>
                  </a:cubicBezTo>
                  <a:cubicBezTo>
                    <a:pt x="33084" y="47915"/>
                    <a:pt x="37009" y="38586"/>
                    <a:pt x="44299" y="31378"/>
                  </a:cubicBezTo>
                  <a:cubicBezTo>
                    <a:pt x="51028" y="24169"/>
                    <a:pt x="62242" y="20777"/>
                    <a:pt x="76261" y="20777"/>
                  </a:cubicBezTo>
                  <a:cubicBezTo>
                    <a:pt x="88598" y="20777"/>
                    <a:pt x="97570" y="21625"/>
                    <a:pt x="107102" y="23745"/>
                  </a:cubicBezTo>
                  <a:cubicBezTo>
                    <a:pt x="107102" y="23745"/>
                    <a:pt x="109345" y="24593"/>
                    <a:pt x="110467" y="22473"/>
                  </a:cubicBezTo>
                  <a:cubicBezTo>
                    <a:pt x="112710" y="16961"/>
                    <a:pt x="114953" y="13144"/>
                    <a:pt x="117757" y="7632"/>
                  </a:cubicBezTo>
                  <a:cubicBezTo>
                    <a:pt x="118317" y="5936"/>
                    <a:pt x="116635" y="5088"/>
                    <a:pt x="115514" y="4664"/>
                  </a:cubicBezTo>
                  <a:cubicBezTo>
                    <a:pt x="112149" y="3816"/>
                    <a:pt x="103177" y="2120"/>
                    <a:pt x="96448" y="1272"/>
                  </a:cubicBezTo>
                  <a:cubicBezTo>
                    <a:pt x="90280" y="424"/>
                    <a:pt x="82990" y="0"/>
                    <a:pt x="74579" y="0"/>
                  </a:cubicBezTo>
                  <a:cubicBezTo>
                    <a:pt x="62242" y="0"/>
                    <a:pt x="51588" y="1696"/>
                    <a:pt x="42056" y="4664"/>
                  </a:cubicBezTo>
                  <a:cubicBezTo>
                    <a:pt x="33084" y="8056"/>
                    <a:pt x="25233" y="12296"/>
                    <a:pt x="19065" y="17385"/>
                  </a:cubicBezTo>
                  <a:cubicBezTo>
                    <a:pt x="12897" y="22897"/>
                    <a:pt x="7850" y="29257"/>
                    <a:pt x="5046" y="36466"/>
                  </a:cubicBezTo>
                  <a:cubicBezTo>
                    <a:pt x="1682" y="43674"/>
                    <a:pt x="0" y="51731"/>
                    <a:pt x="0" y="60212"/>
                  </a:cubicBezTo>
                  <a:cubicBezTo>
                    <a:pt x="0" y="78445"/>
                    <a:pt x="6728" y="93286"/>
                    <a:pt x="19626" y="103886"/>
                  </a:cubicBezTo>
                  <a:cubicBezTo>
                    <a:pt x="32523" y="114487"/>
                    <a:pt x="51588" y="120000"/>
                    <a:pt x="76822" y="120000"/>
                  </a:cubicBezTo>
                  <a:cubicBezTo>
                    <a:pt x="91401" y="120000"/>
                    <a:pt x="106542" y="117879"/>
                    <a:pt x="117757" y="114487"/>
                  </a:cubicBezTo>
                  <a:cubicBezTo>
                    <a:pt x="117757" y="114487"/>
                    <a:pt x="120000" y="113639"/>
                    <a:pt x="118878" y="111943"/>
                  </a:cubicBezTo>
                  <a:lnTo>
                    <a:pt x="111588" y="97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n"/>
            <p:cNvSpPr/>
            <p:nvPr/>
          </p:nvSpPr>
          <p:spPr>
            <a:xfrm>
              <a:off x="6108" y="1670"/>
              <a:ext cx="581" cy="672"/>
            </a:xfrm>
            <a:custGeom>
              <a:rect b="b" l="l" r="r" t="t"/>
              <a:pathLst>
                <a:path extrusionOk="0" h="120000" w="120000">
                  <a:moveTo>
                    <a:pt x="114634" y="32535"/>
                  </a:moveTo>
                  <a:cubicBezTo>
                    <a:pt x="112682" y="25352"/>
                    <a:pt x="107317" y="18591"/>
                    <a:pt x="103902" y="15211"/>
                  </a:cubicBezTo>
                  <a:cubicBezTo>
                    <a:pt x="98048" y="10140"/>
                    <a:pt x="92682" y="6338"/>
                    <a:pt x="87317" y="4647"/>
                  </a:cubicBezTo>
                  <a:cubicBezTo>
                    <a:pt x="80487" y="1690"/>
                    <a:pt x="72195" y="0"/>
                    <a:pt x="62926" y="0"/>
                  </a:cubicBezTo>
                  <a:cubicBezTo>
                    <a:pt x="52195" y="0"/>
                    <a:pt x="42439" y="1690"/>
                    <a:pt x="34634" y="5070"/>
                  </a:cubicBezTo>
                  <a:cubicBezTo>
                    <a:pt x="26829" y="8028"/>
                    <a:pt x="20487" y="12676"/>
                    <a:pt x="15121" y="17746"/>
                  </a:cubicBezTo>
                  <a:cubicBezTo>
                    <a:pt x="9756" y="23239"/>
                    <a:pt x="5853" y="30000"/>
                    <a:pt x="3414" y="37183"/>
                  </a:cubicBezTo>
                  <a:cubicBezTo>
                    <a:pt x="975" y="44366"/>
                    <a:pt x="0" y="52394"/>
                    <a:pt x="0" y="60845"/>
                  </a:cubicBezTo>
                  <a:cubicBezTo>
                    <a:pt x="0" y="69295"/>
                    <a:pt x="975" y="77323"/>
                    <a:pt x="3902" y="84507"/>
                  </a:cubicBezTo>
                  <a:cubicBezTo>
                    <a:pt x="6341" y="91690"/>
                    <a:pt x="10243" y="98028"/>
                    <a:pt x="16097" y="103098"/>
                  </a:cubicBezTo>
                  <a:cubicBezTo>
                    <a:pt x="21463" y="108591"/>
                    <a:pt x="28780" y="112394"/>
                    <a:pt x="37560" y="115352"/>
                  </a:cubicBezTo>
                  <a:cubicBezTo>
                    <a:pt x="46341" y="118309"/>
                    <a:pt x="56585" y="120000"/>
                    <a:pt x="68780" y="120000"/>
                  </a:cubicBezTo>
                  <a:cubicBezTo>
                    <a:pt x="93170" y="119577"/>
                    <a:pt x="106341" y="114929"/>
                    <a:pt x="111707" y="112394"/>
                  </a:cubicBezTo>
                  <a:cubicBezTo>
                    <a:pt x="112682" y="111971"/>
                    <a:pt x="113170" y="111126"/>
                    <a:pt x="112195" y="109014"/>
                  </a:cubicBezTo>
                  <a:cubicBezTo>
                    <a:pt x="106829" y="95492"/>
                    <a:pt x="106829" y="95492"/>
                    <a:pt x="106829" y="95492"/>
                  </a:cubicBezTo>
                  <a:cubicBezTo>
                    <a:pt x="105853" y="93380"/>
                    <a:pt x="103414" y="94225"/>
                    <a:pt x="103414" y="94225"/>
                  </a:cubicBezTo>
                  <a:cubicBezTo>
                    <a:pt x="97560" y="95915"/>
                    <a:pt x="88780" y="99718"/>
                    <a:pt x="68292" y="99718"/>
                  </a:cubicBezTo>
                  <a:cubicBezTo>
                    <a:pt x="55121" y="99295"/>
                    <a:pt x="45365" y="95915"/>
                    <a:pt x="39024" y="90845"/>
                  </a:cubicBezTo>
                  <a:cubicBezTo>
                    <a:pt x="32682" y="85352"/>
                    <a:pt x="29756" y="77323"/>
                    <a:pt x="29268" y="66338"/>
                  </a:cubicBezTo>
                  <a:cubicBezTo>
                    <a:pt x="114634" y="66338"/>
                    <a:pt x="114634" y="66338"/>
                    <a:pt x="114634" y="66338"/>
                  </a:cubicBezTo>
                  <a:cubicBezTo>
                    <a:pt x="114634" y="66338"/>
                    <a:pt x="117073" y="66338"/>
                    <a:pt x="117073" y="64225"/>
                  </a:cubicBezTo>
                  <a:cubicBezTo>
                    <a:pt x="117073" y="63380"/>
                    <a:pt x="120000" y="49014"/>
                    <a:pt x="114634" y="32535"/>
                  </a:cubicBezTo>
                  <a:close/>
                  <a:moveTo>
                    <a:pt x="29756" y="47746"/>
                  </a:moveTo>
                  <a:cubicBezTo>
                    <a:pt x="30731" y="40985"/>
                    <a:pt x="33170" y="35070"/>
                    <a:pt x="36585" y="30422"/>
                  </a:cubicBezTo>
                  <a:cubicBezTo>
                    <a:pt x="41951" y="23661"/>
                    <a:pt x="49756" y="19859"/>
                    <a:pt x="60975" y="19859"/>
                  </a:cubicBezTo>
                  <a:cubicBezTo>
                    <a:pt x="72195" y="19859"/>
                    <a:pt x="79512" y="23661"/>
                    <a:pt x="84878" y="30422"/>
                  </a:cubicBezTo>
                  <a:cubicBezTo>
                    <a:pt x="88292" y="35070"/>
                    <a:pt x="89756" y="40985"/>
                    <a:pt x="90731" y="47746"/>
                  </a:cubicBezTo>
                  <a:lnTo>
                    <a:pt x="29756" y="477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n"/>
            <p:cNvSpPr/>
            <p:nvPr/>
          </p:nvSpPr>
          <p:spPr>
            <a:xfrm>
              <a:off x="2793" y="1670"/>
              <a:ext cx="581" cy="672"/>
            </a:xfrm>
            <a:custGeom>
              <a:rect b="b" l="l" r="r" t="t"/>
              <a:pathLst>
                <a:path extrusionOk="0" h="120000" w="120000">
                  <a:moveTo>
                    <a:pt x="114634" y="32535"/>
                  </a:moveTo>
                  <a:cubicBezTo>
                    <a:pt x="112682" y="25352"/>
                    <a:pt x="107317" y="18591"/>
                    <a:pt x="103902" y="15211"/>
                  </a:cubicBezTo>
                  <a:cubicBezTo>
                    <a:pt x="98048" y="10140"/>
                    <a:pt x="92682" y="6338"/>
                    <a:pt x="87317" y="4647"/>
                  </a:cubicBezTo>
                  <a:cubicBezTo>
                    <a:pt x="80487" y="1690"/>
                    <a:pt x="72195" y="0"/>
                    <a:pt x="62926" y="0"/>
                  </a:cubicBezTo>
                  <a:cubicBezTo>
                    <a:pt x="52195" y="0"/>
                    <a:pt x="42439" y="1690"/>
                    <a:pt x="34634" y="5070"/>
                  </a:cubicBezTo>
                  <a:cubicBezTo>
                    <a:pt x="26829" y="8028"/>
                    <a:pt x="20487" y="12676"/>
                    <a:pt x="15121" y="17746"/>
                  </a:cubicBezTo>
                  <a:cubicBezTo>
                    <a:pt x="9756" y="23239"/>
                    <a:pt x="5853" y="30000"/>
                    <a:pt x="3414" y="37183"/>
                  </a:cubicBezTo>
                  <a:cubicBezTo>
                    <a:pt x="975" y="44366"/>
                    <a:pt x="0" y="52394"/>
                    <a:pt x="0" y="60845"/>
                  </a:cubicBezTo>
                  <a:cubicBezTo>
                    <a:pt x="0" y="69295"/>
                    <a:pt x="975" y="77323"/>
                    <a:pt x="3902" y="84507"/>
                  </a:cubicBezTo>
                  <a:cubicBezTo>
                    <a:pt x="6341" y="91690"/>
                    <a:pt x="10243" y="98028"/>
                    <a:pt x="16097" y="103098"/>
                  </a:cubicBezTo>
                  <a:cubicBezTo>
                    <a:pt x="21463" y="108591"/>
                    <a:pt x="28780" y="112394"/>
                    <a:pt x="37560" y="115352"/>
                  </a:cubicBezTo>
                  <a:cubicBezTo>
                    <a:pt x="46341" y="118309"/>
                    <a:pt x="56585" y="120000"/>
                    <a:pt x="68780" y="120000"/>
                  </a:cubicBezTo>
                  <a:cubicBezTo>
                    <a:pt x="93170" y="119577"/>
                    <a:pt x="106341" y="114929"/>
                    <a:pt x="111707" y="112394"/>
                  </a:cubicBezTo>
                  <a:cubicBezTo>
                    <a:pt x="112682" y="111971"/>
                    <a:pt x="113170" y="111126"/>
                    <a:pt x="112195" y="109014"/>
                  </a:cubicBezTo>
                  <a:cubicBezTo>
                    <a:pt x="106829" y="95492"/>
                    <a:pt x="106829" y="95492"/>
                    <a:pt x="106829" y="95492"/>
                  </a:cubicBezTo>
                  <a:cubicBezTo>
                    <a:pt x="105853" y="93380"/>
                    <a:pt x="103414" y="94225"/>
                    <a:pt x="103414" y="94225"/>
                  </a:cubicBezTo>
                  <a:cubicBezTo>
                    <a:pt x="97560" y="95915"/>
                    <a:pt x="88780" y="99718"/>
                    <a:pt x="68292" y="99718"/>
                  </a:cubicBezTo>
                  <a:cubicBezTo>
                    <a:pt x="55121" y="99295"/>
                    <a:pt x="45365" y="95915"/>
                    <a:pt x="39024" y="90845"/>
                  </a:cubicBezTo>
                  <a:cubicBezTo>
                    <a:pt x="32682" y="85352"/>
                    <a:pt x="29756" y="77323"/>
                    <a:pt x="29268" y="66338"/>
                  </a:cubicBezTo>
                  <a:cubicBezTo>
                    <a:pt x="114634" y="66338"/>
                    <a:pt x="114634" y="66338"/>
                    <a:pt x="114634" y="66338"/>
                  </a:cubicBezTo>
                  <a:cubicBezTo>
                    <a:pt x="114634" y="66338"/>
                    <a:pt x="117073" y="66338"/>
                    <a:pt x="117073" y="64225"/>
                  </a:cubicBezTo>
                  <a:cubicBezTo>
                    <a:pt x="117073" y="63380"/>
                    <a:pt x="120000" y="49014"/>
                    <a:pt x="114634" y="32535"/>
                  </a:cubicBezTo>
                  <a:close/>
                  <a:moveTo>
                    <a:pt x="29756" y="47746"/>
                  </a:moveTo>
                  <a:cubicBezTo>
                    <a:pt x="30731" y="40985"/>
                    <a:pt x="33170" y="35070"/>
                    <a:pt x="36585" y="30422"/>
                  </a:cubicBezTo>
                  <a:cubicBezTo>
                    <a:pt x="41951" y="23661"/>
                    <a:pt x="49756" y="19859"/>
                    <a:pt x="60975" y="19859"/>
                  </a:cubicBezTo>
                  <a:cubicBezTo>
                    <a:pt x="72195" y="19859"/>
                    <a:pt x="79512" y="23661"/>
                    <a:pt x="84878" y="30422"/>
                  </a:cubicBezTo>
                  <a:cubicBezTo>
                    <a:pt x="88292" y="35070"/>
                    <a:pt x="89756" y="40985"/>
                    <a:pt x="90731" y="47746"/>
                  </a:cubicBezTo>
                  <a:lnTo>
                    <a:pt x="29756" y="477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n"/>
            <p:cNvSpPr/>
            <p:nvPr/>
          </p:nvSpPr>
          <p:spPr>
            <a:xfrm>
              <a:off x="1870" y="1670"/>
              <a:ext cx="536" cy="672"/>
            </a:xfrm>
            <a:custGeom>
              <a:rect b="b" l="l" r="r" t="t"/>
              <a:pathLst>
                <a:path extrusionOk="0" h="120000" w="120000">
                  <a:moveTo>
                    <a:pt x="75066" y="44366"/>
                  </a:moveTo>
                  <a:cubicBezTo>
                    <a:pt x="71365" y="44366"/>
                    <a:pt x="66607" y="43943"/>
                    <a:pt x="60792" y="43943"/>
                  </a:cubicBezTo>
                  <a:cubicBezTo>
                    <a:pt x="52863" y="43943"/>
                    <a:pt x="44933" y="44788"/>
                    <a:pt x="38061" y="46478"/>
                  </a:cubicBezTo>
                  <a:cubicBezTo>
                    <a:pt x="30660" y="48169"/>
                    <a:pt x="24317" y="50281"/>
                    <a:pt x="18502" y="53661"/>
                  </a:cubicBezTo>
                  <a:cubicBezTo>
                    <a:pt x="12687" y="56619"/>
                    <a:pt x="8458" y="60845"/>
                    <a:pt x="5286" y="65915"/>
                  </a:cubicBezTo>
                  <a:cubicBezTo>
                    <a:pt x="2114" y="70563"/>
                    <a:pt x="0" y="76478"/>
                    <a:pt x="0" y="82816"/>
                  </a:cubicBezTo>
                  <a:cubicBezTo>
                    <a:pt x="0" y="89577"/>
                    <a:pt x="1585" y="95070"/>
                    <a:pt x="4229" y="99718"/>
                  </a:cubicBezTo>
                  <a:cubicBezTo>
                    <a:pt x="7400" y="104366"/>
                    <a:pt x="11101" y="108169"/>
                    <a:pt x="16387" y="111126"/>
                  </a:cubicBezTo>
                  <a:cubicBezTo>
                    <a:pt x="21674" y="114084"/>
                    <a:pt x="28017" y="116619"/>
                    <a:pt x="35418" y="117887"/>
                  </a:cubicBezTo>
                  <a:cubicBezTo>
                    <a:pt x="42819" y="119154"/>
                    <a:pt x="50748" y="120000"/>
                    <a:pt x="59735" y="120000"/>
                  </a:cubicBezTo>
                  <a:cubicBezTo>
                    <a:pt x="69251" y="120000"/>
                    <a:pt x="78766" y="119154"/>
                    <a:pt x="87753" y="117887"/>
                  </a:cubicBezTo>
                  <a:cubicBezTo>
                    <a:pt x="97268" y="116619"/>
                    <a:pt x="108370" y="114929"/>
                    <a:pt x="111013" y="114507"/>
                  </a:cubicBezTo>
                  <a:cubicBezTo>
                    <a:pt x="114185" y="113661"/>
                    <a:pt x="117885" y="112816"/>
                    <a:pt x="117885" y="112816"/>
                  </a:cubicBezTo>
                  <a:cubicBezTo>
                    <a:pt x="120000" y="112394"/>
                    <a:pt x="120000" y="110704"/>
                    <a:pt x="120000" y="110704"/>
                  </a:cubicBezTo>
                  <a:cubicBezTo>
                    <a:pt x="120000" y="43098"/>
                    <a:pt x="120000" y="43098"/>
                    <a:pt x="120000" y="43098"/>
                  </a:cubicBezTo>
                  <a:cubicBezTo>
                    <a:pt x="120000" y="28309"/>
                    <a:pt x="114713" y="16901"/>
                    <a:pt x="105198" y="10140"/>
                  </a:cubicBezTo>
                  <a:cubicBezTo>
                    <a:pt x="95154" y="3380"/>
                    <a:pt x="80881" y="0"/>
                    <a:pt x="62378" y="0"/>
                  </a:cubicBezTo>
                  <a:cubicBezTo>
                    <a:pt x="55506" y="0"/>
                    <a:pt x="44405" y="845"/>
                    <a:pt x="38061" y="1690"/>
                  </a:cubicBezTo>
                  <a:cubicBezTo>
                    <a:pt x="38061" y="1690"/>
                    <a:pt x="17444" y="5070"/>
                    <a:pt x="9515" y="10140"/>
                  </a:cubicBezTo>
                  <a:cubicBezTo>
                    <a:pt x="9515" y="10140"/>
                    <a:pt x="7400" y="10985"/>
                    <a:pt x="8458" y="13098"/>
                  </a:cubicBezTo>
                  <a:cubicBezTo>
                    <a:pt x="14801" y="27042"/>
                    <a:pt x="14801" y="27042"/>
                    <a:pt x="14801" y="27042"/>
                  </a:cubicBezTo>
                  <a:cubicBezTo>
                    <a:pt x="15859" y="29154"/>
                    <a:pt x="17973" y="28309"/>
                    <a:pt x="17973" y="28309"/>
                  </a:cubicBezTo>
                  <a:cubicBezTo>
                    <a:pt x="17973" y="28309"/>
                    <a:pt x="18502" y="28309"/>
                    <a:pt x="19559" y="27887"/>
                  </a:cubicBezTo>
                  <a:cubicBezTo>
                    <a:pt x="37533" y="20281"/>
                    <a:pt x="59735" y="20281"/>
                    <a:pt x="59735" y="20281"/>
                  </a:cubicBezTo>
                  <a:cubicBezTo>
                    <a:pt x="69779" y="20281"/>
                    <a:pt x="77709" y="21971"/>
                    <a:pt x="82995" y="24929"/>
                  </a:cubicBezTo>
                  <a:cubicBezTo>
                    <a:pt x="87753" y="28309"/>
                    <a:pt x="90396" y="32957"/>
                    <a:pt x="90396" y="42676"/>
                  </a:cubicBezTo>
                  <a:cubicBezTo>
                    <a:pt x="90396" y="46056"/>
                    <a:pt x="90396" y="46056"/>
                    <a:pt x="90396" y="46056"/>
                  </a:cubicBezTo>
                  <a:cubicBezTo>
                    <a:pt x="82466" y="44788"/>
                    <a:pt x="75066" y="44366"/>
                    <a:pt x="75066" y="44366"/>
                  </a:cubicBezTo>
                  <a:close/>
                  <a:moveTo>
                    <a:pt x="38061" y="96338"/>
                  </a:moveTo>
                  <a:cubicBezTo>
                    <a:pt x="34889" y="94225"/>
                    <a:pt x="34361" y="93380"/>
                    <a:pt x="32775" y="92112"/>
                  </a:cubicBezTo>
                  <a:cubicBezTo>
                    <a:pt x="31189" y="89577"/>
                    <a:pt x="30132" y="86619"/>
                    <a:pt x="30132" y="82394"/>
                  </a:cubicBezTo>
                  <a:cubicBezTo>
                    <a:pt x="30132" y="76056"/>
                    <a:pt x="32775" y="71408"/>
                    <a:pt x="38590" y="68028"/>
                  </a:cubicBezTo>
                  <a:cubicBezTo>
                    <a:pt x="38590" y="68028"/>
                    <a:pt x="46519" y="62535"/>
                    <a:pt x="65022" y="62535"/>
                  </a:cubicBezTo>
                  <a:cubicBezTo>
                    <a:pt x="78766" y="62957"/>
                    <a:pt x="90396" y="64225"/>
                    <a:pt x="90396" y="64225"/>
                  </a:cubicBezTo>
                  <a:cubicBezTo>
                    <a:pt x="90396" y="98028"/>
                    <a:pt x="90396" y="98028"/>
                    <a:pt x="90396" y="98028"/>
                  </a:cubicBezTo>
                  <a:cubicBezTo>
                    <a:pt x="90396" y="98028"/>
                    <a:pt x="90396" y="98028"/>
                    <a:pt x="90396" y="98028"/>
                  </a:cubicBezTo>
                  <a:cubicBezTo>
                    <a:pt x="90396" y="98028"/>
                    <a:pt x="78766" y="100140"/>
                    <a:pt x="65550" y="100563"/>
                  </a:cubicBezTo>
                  <a:cubicBezTo>
                    <a:pt x="46519" y="101408"/>
                    <a:pt x="38061" y="96338"/>
                    <a:pt x="38061" y="963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n"/>
            <p:cNvSpPr/>
            <p:nvPr/>
          </p:nvSpPr>
          <p:spPr>
            <a:xfrm>
              <a:off x="5161" y="1676"/>
              <a:ext cx="385" cy="652"/>
            </a:xfrm>
            <a:custGeom>
              <a:rect b="b" l="l" r="r" t="t"/>
              <a:pathLst>
                <a:path extrusionOk="0" h="120000" w="120000">
                  <a:moveTo>
                    <a:pt x="119263" y="5652"/>
                  </a:moveTo>
                  <a:cubicBezTo>
                    <a:pt x="120000" y="3913"/>
                    <a:pt x="118527" y="3043"/>
                    <a:pt x="117055" y="3043"/>
                  </a:cubicBezTo>
                  <a:cubicBezTo>
                    <a:pt x="114846" y="2173"/>
                    <a:pt x="104539" y="869"/>
                    <a:pt x="95705" y="869"/>
                  </a:cubicBezTo>
                  <a:cubicBezTo>
                    <a:pt x="79509" y="0"/>
                    <a:pt x="70674" y="1739"/>
                    <a:pt x="62576" y="3913"/>
                  </a:cubicBezTo>
                  <a:cubicBezTo>
                    <a:pt x="54478" y="6086"/>
                    <a:pt x="45644" y="9565"/>
                    <a:pt x="40490" y="13478"/>
                  </a:cubicBezTo>
                  <a:cubicBezTo>
                    <a:pt x="40490" y="3913"/>
                    <a:pt x="40490" y="3913"/>
                    <a:pt x="40490" y="3913"/>
                  </a:cubicBezTo>
                  <a:cubicBezTo>
                    <a:pt x="40490" y="2608"/>
                    <a:pt x="39018" y="1739"/>
                    <a:pt x="36809" y="1739"/>
                  </a:cubicBezTo>
                  <a:cubicBezTo>
                    <a:pt x="3680" y="1739"/>
                    <a:pt x="3680" y="1739"/>
                    <a:pt x="3680" y="1739"/>
                  </a:cubicBezTo>
                  <a:cubicBezTo>
                    <a:pt x="2208" y="1739"/>
                    <a:pt x="0" y="2608"/>
                    <a:pt x="0" y="3913"/>
                  </a:cubicBezTo>
                  <a:cubicBezTo>
                    <a:pt x="0" y="117391"/>
                    <a:pt x="0" y="117391"/>
                    <a:pt x="0" y="117391"/>
                  </a:cubicBezTo>
                  <a:cubicBezTo>
                    <a:pt x="0" y="118695"/>
                    <a:pt x="2208" y="120000"/>
                    <a:pt x="4417" y="120000"/>
                  </a:cubicBezTo>
                  <a:cubicBezTo>
                    <a:pt x="38282" y="120000"/>
                    <a:pt x="38282" y="120000"/>
                    <a:pt x="38282" y="120000"/>
                  </a:cubicBezTo>
                  <a:cubicBezTo>
                    <a:pt x="40490" y="120000"/>
                    <a:pt x="41963" y="118695"/>
                    <a:pt x="41963" y="117391"/>
                  </a:cubicBezTo>
                  <a:cubicBezTo>
                    <a:pt x="41963" y="60869"/>
                    <a:pt x="41963" y="60869"/>
                    <a:pt x="41963" y="60869"/>
                  </a:cubicBezTo>
                  <a:cubicBezTo>
                    <a:pt x="41963" y="53478"/>
                    <a:pt x="43435" y="45652"/>
                    <a:pt x="46380" y="40869"/>
                  </a:cubicBezTo>
                  <a:cubicBezTo>
                    <a:pt x="49325" y="36086"/>
                    <a:pt x="53006" y="32608"/>
                    <a:pt x="57423" y="29565"/>
                  </a:cubicBezTo>
                  <a:cubicBezTo>
                    <a:pt x="62576" y="26956"/>
                    <a:pt x="67730" y="25217"/>
                    <a:pt x="73619" y="23913"/>
                  </a:cubicBezTo>
                  <a:cubicBezTo>
                    <a:pt x="79509" y="23043"/>
                    <a:pt x="86134" y="22608"/>
                    <a:pt x="90552" y="22608"/>
                  </a:cubicBezTo>
                  <a:cubicBezTo>
                    <a:pt x="97177" y="22608"/>
                    <a:pt x="104539" y="23478"/>
                    <a:pt x="104539" y="23478"/>
                  </a:cubicBezTo>
                  <a:cubicBezTo>
                    <a:pt x="107484" y="23913"/>
                    <a:pt x="108957" y="23043"/>
                    <a:pt x="109693" y="21739"/>
                  </a:cubicBezTo>
                  <a:cubicBezTo>
                    <a:pt x="111901" y="18260"/>
                    <a:pt x="117791" y="7826"/>
                    <a:pt x="119263" y="56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n"/>
            <p:cNvSpPr/>
            <p:nvPr/>
          </p:nvSpPr>
          <p:spPr>
            <a:xfrm>
              <a:off x="3806" y="1406"/>
              <a:ext cx="727" cy="1218"/>
            </a:xfrm>
            <a:custGeom>
              <a:rect b="b" l="l" r="r" t="t"/>
              <a:pathLst>
                <a:path extrusionOk="0" h="120000" w="120000">
                  <a:moveTo>
                    <a:pt x="118051" y="1398"/>
                  </a:moveTo>
                  <a:cubicBezTo>
                    <a:pt x="116103" y="932"/>
                    <a:pt x="114155" y="699"/>
                    <a:pt x="111428" y="466"/>
                  </a:cubicBezTo>
                  <a:cubicBezTo>
                    <a:pt x="108701" y="233"/>
                    <a:pt x="105584" y="0"/>
                    <a:pt x="102077" y="0"/>
                  </a:cubicBezTo>
                  <a:cubicBezTo>
                    <a:pt x="90000" y="0"/>
                    <a:pt x="80259" y="2097"/>
                    <a:pt x="73246" y="6291"/>
                  </a:cubicBezTo>
                  <a:cubicBezTo>
                    <a:pt x="66623" y="10252"/>
                    <a:pt x="61948" y="16543"/>
                    <a:pt x="59610" y="24699"/>
                  </a:cubicBezTo>
                  <a:cubicBezTo>
                    <a:pt x="58831" y="27495"/>
                    <a:pt x="58831" y="27495"/>
                    <a:pt x="58831" y="27495"/>
                  </a:cubicBezTo>
                  <a:cubicBezTo>
                    <a:pt x="43246" y="27495"/>
                    <a:pt x="43246" y="27495"/>
                    <a:pt x="43246" y="27495"/>
                  </a:cubicBezTo>
                  <a:cubicBezTo>
                    <a:pt x="43246" y="27495"/>
                    <a:pt x="41298" y="27495"/>
                    <a:pt x="40909" y="28660"/>
                  </a:cubicBezTo>
                  <a:cubicBezTo>
                    <a:pt x="38571" y="37048"/>
                    <a:pt x="38571" y="37048"/>
                    <a:pt x="38571" y="37048"/>
                  </a:cubicBezTo>
                  <a:cubicBezTo>
                    <a:pt x="38181" y="37980"/>
                    <a:pt x="38961" y="38446"/>
                    <a:pt x="40519" y="38446"/>
                  </a:cubicBezTo>
                  <a:cubicBezTo>
                    <a:pt x="55714" y="38446"/>
                    <a:pt x="55714" y="38446"/>
                    <a:pt x="55714" y="38446"/>
                  </a:cubicBezTo>
                  <a:cubicBezTo>
                    <a:pt x="40519" y="89475"/>
                    <a:pt x="40519" y="89475"/>
                    <a:pt x="40519" y="89475"/>
                  </a:cubicBezTo>
                  <a:cubicBezTo>
                    <a:pt x="39350" y="93669"/>
                    <a:pt x="37792" y="96932"/>
                    <a:pt x="36233" y="99495"/>
                  </a:cubicBezTo>
                  <a:cubicBezTo>
                    <a:pt x="34675" y="102058"/>
                    <a:pt x="33506" y="103922"/>
                    <a:pt x="31558" y="105320"/>
                  </a:cubicBezTo>
                  <a:cubicBezTo>
                    <a:pt x="30000" y="106718"/>
                    <a:pt x="28051" y="107650"/>
                    <a:pt x="25324" y="108116"/>
                  </a:cubicBezTo>
                  <a:cubicBezTo>
                    <a:pt x="22987" y="108582"/>
                    <a:pt x="20259" y="108815"/>
                    <a:pt x="17142" y="108815"/>
                  </a:cubicBezTo>
                  <a:cubicBezTo>
                    <a:pt x="15584" y="108815"/>
                    <a:pt x="13636" y="108815"/>
                    <a:pt x="11688" y="108582"/>
                  </a:cubicBezTo>
                  <a:cubicBezTo>
                    <a:pt x="10129" y="108349"/>
                    <a:pt x="9350" y="108116"/>
                    <a:pt x="8181" y="107883"/>
                  </a:cubicBezTo>
                  <a:cubicBezTo>
                    <a:pt x="8181" y="107883"/>
                    <a:pt x="6233" y="107417"/>
                    <a:pt x="5844" y="108582"/>
                  </a:cubicBezTo>
                  <a:cubicBezTo>
                    <a:pt x="5064" y="109281"/>
                    <a:pt x="1168" y="116038"/>
                    <a:pt x="779" y="116737"/>
                  </a:cubicBezTo>
                  <a:cubicBezTo>
                    <a:pt x="0" y="117669"/>
                    <a:pt x="779" y="118135"/>
                    <a:pt x="1558" y="118368"/>
                  </a:cubicBezTo>
                  <a:cubicBezTo>
                    <a:pt x="3896" y="118834"/>
                    <a:pt x="5064" y="119067"/>
                    <a:pt x="7792" y="119533"/>
                  </a:cubicBezTo>
                  <a:cubicBezTo>
                    <a:pt x="11688" y="120000"/>
                    <a:pt x="14805" y="120000"/>
                    <a:pt x="17922" y="120000"/>
                  </a:cubicBezTo>
                  <a:cubicBezTo>
                    <a:pt x="24155" y="120000"/>
                    <a:pt x="30000" y="119533"/>
                    <a:pt x="34675" y="118601"/>
                  </a:cubicBezTo>
                  <a:cubicBezTo>
                    <a:pt x="39350" y="117436"/>
                    <a:pt x="43636" y="115572"/>
                    <a:pt x="47142" y="113242"/>
                  </a:cubicBezTo>
                  <a:cubicBezTo>
                    <a:pt x="51428" y="110679"/>
                    <a:pt x="53766" y="107883"/>
                    <a:pt x="56103" y="104155"/>
                  </a:cubicBezTo>
                  <a:cubicBezTo>
                    <a:pt x="58441" y="100427"/>
                    <a:pt x="60389" y="95766"/>
                    <a:pt x="61948" y="90407"/>
                  </a:cubicBezTo>
                  <a:cubicBezTo>
                    <a:pt x="77532" y="38446"/>
                    <a:pt x="77532" y="38446"/>
                    <a:pt x="77532" y="38446"/>
                  </a:cubicBezTo>
                  <a:cubicBezTo>
                    <a:pt x="100129" y="38446"/>
                    <a:pt x="100129" y="38446"/>
                    <a:pt x="100129" y="38446"/>
                  </a:cubicBezTo>
                  <a:cubicBezTo>
                    <a:pt x="100129" y="38446"/>
                    <a:pt x="101688" y="38446"/>
                    <a:pt x="102077" y="37281"/>
                  </a:cubicBezTo>
                  <a:cubicBezTo>
                    <a:pt x="104805" y="28660"/>
                    <a:pt x="104805" y="28660"/>
                    <a:pt x="104805" y="28660"/>
                  </a:cubicBezTo>
                  <a:cubicBezTo>
                    <a:pt x="104805" y="27961"/>
                    <a:pt x="104415" y="27495"/>
                    <a:pt x="102467" y="27495"/>
                  </a:cubicBezTo>
                  <a:cubicBezTo>
                    <a:pt x="80649" y="27495"/>
                    <a:pt x="80649" y="27495"/>
                    <a:pt x="80649" y="27495"/>
                  </a:cubicBezTo>
                  <a:cubicBezTo>
                    <a:pt x="81038" y="27262"/>
                    <a:pt x="81818" y="22601"/>
                    <a:pt x="84545" y="18174"/>
                  </a:cubicBezTo>
                  <a:cubicBezTo>
                    <a:pt x="85324" y="16310"/>
                    <a:pt x="87272" y="14912"/>
                    <a:pt x="89220" y="13980"/>
                  </a:cubicBezTo>
                  <a:cubicBezTo>
                    <a:pt x="90779" y="12815"/>
                    <a:pt x="92727" y="12116"/>
                    <a:pt x="94675" y="11883"/>
                  </a:cubicBezTo>
                  <a:cubicBezTo>
                    <a:pt x="97012" y="11417"/>
                    <a:pt x="99350" y="11184"/>
                    <a:pt x="102077" y="11184"/>
                  </a:cubicBezTo>
                  <a:cubicBezTo>
                    <a:pt x="104025" y="11184"/>
                    <a:pt x="106363" y="11184"/>
                    <a:pt x="107922" y="11417"/>
                  </a:cubicBezTo>
                  <a:cubicBezTo>
                    <a:pt x="109870" y="11650"/>
                    <a:pt x="110649" y="11883"/>
                    <a:pt x="111428" y="11883"/>
                  </a:cubicBezTo>
                  <a:cubicBezTo>
                    <a:pt x="113376" y="12349"/>
                    <a:pt x="113766" y="12116"/>
                    <a:pt x="114155" y="11417"/>
                  </a:cubicBezTo>
                  <a:cubicBezTo>
                    <a:pt x="119610" y="2796"/>
                    <a:pt x="119610" y="2796"/>
                    <a:pt x="119610" y="2796"/>
                  </a:cubicBezTo>
                  <a:cubicBezTo>
                    <a:pt x="120000" y="1864"/>
                    <a:pt x="118831" y="1398"/>
                    <a:pt x="118051" y="13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n"/>
            <p:cNvSpPr/>
            <p:nvPr/>
          </p:nvSpPr>
          <p:spPr>
            <a:xfrm>
              <a:off x="2542" y="1421"/>
              <a:ext cx="132" cy="907"/>
            </a:xfrm>
            <a:custGeom>
              <a:rect b="b" l="l" r="r" t="t"/>
              <a:pathLst>
                <a:path extrusionOk="0" h="120000" w="120000">
                  <a:moveTo>
                    <a:pt x="119999" y="118125"/>
                  </a:moveTo>
                  <a:cubicBezTo>
                    <a:pt x="119999" y="119062"/>
                    <a:pt x="115714" y="120000"/>
                    <a:pt x="109285" y="120000"/>
                  </a:cubicBezTo>
                  <a:cubicBezTo>
                    <a:pt x="10714" y="120000"/>
                    <a:pt x="10714" y="120000"/>
                    <a:pt x="10714" y="120000"/>
                  </a:cubicBezTo>
                  <a:cubicBezTo>
                    <a:pt x="4285" y="120000"/>
                    <a:pt x="0" y="119062"/>
                    <a:pt x="0" y="118125"/>
                  </a:cubicBezTo>
                  <a:cubicBezTo>
                    <a:pt x="0" y="1562"/>
                    <a:pt x="0" y="1562"/>
                    <a:pt x="0" y="1562"/>
                  </a:cubicBezTo>
                  <a:cubicBezTo>
                    <a:pt x="0" y="625"/>
                    <a:pt x="4285" y="0"/>
                    <a:pt x="10714" y="0"/>
                  </a:cubicBezTo>
                  <a:cubicBezTo>
                    <a:pt x="109285" y="0"/>
                    <a:pt x="109285" y="0"/>
                    <a:pt x="109285" y="0"/>
                  </a:cubicBezTo>
                  <a:cubicBezTo>
                    <a:pt x="115714" y="0"/>
                    <a:pt x="119999" y="625"/>
                    <a:pt x="119999" y="1562"/>
                  </a:cubicBezTo>
                  <a:lnTo>
                    <a:pt x="119999" y="1181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1" name="Google Shape;21;n"/>
          <p:cNvCxnSpPr/>
          <p:nvPr/>
        </p:nvCxnSpPr>
        <p:spPr>
          <a:xfrm>
            <a:off x="5832389" y="0"/>
            <a:ext cx="0" cy="469556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4df9cae95_0_140:notes"/>
          <p:cNvSpPr/>
          <p:nvPr>
            <p:ph idx="2" type="sldImg"/>
          </p:nvPr>
        </p:nvSpPr>
        <p:spPr>
          <a:xfrm>
            <a:off x="390585" y="697230"/>
            <a:ext cx="62298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4df9cae95_0_14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spcFirstLastPara="1" rIns="93275" wrap="square" tIns="93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4df9caf6b_0_210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4df9caf6b_0_210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4df9caf6b_0_239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4df9caf6b_0_239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4df9caf6b_0_109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4df9caf6b_0_109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4df9caf6b_0_618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4df9caf6b_0_618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4df9caf6b_0_655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4df9caf6b_0_655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4df9caf6b_0_680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4df9caf6b_0_680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4df9caf6b_0_722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4df9caf6b_0_722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4df9caf6b_0_1079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4df9caf6b_0_1079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4df9caf6b_0_809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4df9caf6b_0_809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4df9caf6b_0_824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4df9caf6b_0_824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4c9696856_0_2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4c9696856_0_2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4df9caf6b_0_842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4df9caf6b_0_842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4df9caf6b_0_854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4df9caf6b_0_854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4df9caf6b_0_873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4df9caf6b_0_873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4df9caf6b_0_921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4df9caf6b_0_921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4df9caf6b_0_934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4df9caf6b_0_934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4df9caf6b_0_961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4df9caf6b_0_961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4df9caf6b_0_973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4df9caf6b_0_973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4df9caf6b_0_998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4df9caf6b_0_998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4df9caf6b_0_1011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4df9caf6b_0_1011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4df9caf6b_0_1025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4df9caf6b_0_1025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4c9696856_0_27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4c9696856_0_27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4df9caf6b_0_1051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4df9caf6b_0_1051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4df9caf6b_0_1101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4df9caf6b_0_1101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4df9caf6b_0_1122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34df9caf6b_0_1122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4eb20cc12_0_87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4eb20cc12_0_87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4df9caf6b_0_1161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4df9caf6b_0_1161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4df9caf6b_0_1177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4df9caf6b_0_1177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September 2004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4df9caf6b_0_1186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4df9caf6b_0_1186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4df9caf6b_0_1204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4df9caf6b_0_1204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4df9caf6b_0_1246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34df9caf6b_0_1246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4df9caf6b_0_1219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34df9caf6b_0_1219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4c9696856_0_39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4c9696856_0_39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4df9caf6b_0_1269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34df9caf6b_0_1269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4df9caf6b_0_1288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34df9caf6b_0_1288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35166e40f2_0_0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35166e40f2_0_0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5166e40f2_0_23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35166e40f2_0_23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5166e40f2_0_46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35166e40f2_0_46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35166e40f2_0_67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35166e40f2_0_67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35166e40f2_0_84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35166e40f2_0_84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351720ca57_0_339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351720ca57_0_339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35166e40f2_0_100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35166e40f2_0_100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5166e40f2_0_116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35166e40f2_0_116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4c9696856_0_69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4c9696856_0_69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5166e40f2_0_132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35166e40f2_0_132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35166e40f2_0_143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35166e40f2_0_143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35166e40f2_0_138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35166e40f2_0_138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35166e40f2_0_178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35166e40f2_0_178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35166e40f2_0_190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35166e40f2_0_190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35166e40f2_0_196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35166e40f2_0_196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35166e40f2_0_274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35166e40f2_0_274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5166e40f2_0_288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35166e40f2_0_288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35166e40f2_0_294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35166e40f2_0_294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351720ca57_0_19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351720ca57_0_19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4df9caf6b_0_8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4df9caf6b_0_8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351720ca57_0_30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351720ca57_0_30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351720ca57_0_49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351720ca57_0_49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351720ca57_0_66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351720ca57_0_66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351720ca57_0_91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351720ca57_0_91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351720ca57_0_0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351720ca57_0_0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351720ca57_0_98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351720ca57_0_98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351720ca57_0_127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351720ca57_0_127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1720ca57_0_137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1720ca57_0_137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351720ca57_0_208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351720ca57_0_208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351720ca57_0_222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351720ca57_0_222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df9caf6b_0_83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4df9caf6b_0_83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351720ca57_0_246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351720ca57_0_246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351720ca57_0_264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351720ca57_0_264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351720ca57_0_280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351720ca57_0_280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351720ca57_0_295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351720ca57_0_295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351720ca57_0_142:notes"/>
          <p:cNvSpPr/>
          <p:nvPr>
            <p:ph idx="2" type="sldImg"/>
          </p:nvPr>
        </p:nvSpPr>
        <p:spPr>
          <a:xfrm>
            <a:off x="390585" y="697230"/>
            <a:ext cx="62298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351720ca57_0_142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spcFirstLastPara="1" rIns="93275" wrap="square" tIns="93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351720ca57_0_151:notes"/>
          <p:cNvSpPr/>
          <p:nvPr>
            <p:ph idx="2" type="sldImg"/>
          </p:nvPr>
        </p:nvSpPr>
        <p:spPr>
          <a:xfrm>
            <a:off x="390585" y="697230"/>
            <a:ext cx="62298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351720ca57_0_151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spcFirstLastPara="1" rIns="93275" wrap="square" tIns="93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351720ca57_0_156:notes"/>
          <p:cNvSpPr/>
          <p:nvPr>
            <p:ph idx="2" type="sldImg"/>
          </p:nvPr>
        </p:nvSpPr>
        <p:spPr>
          <a:xfrm>
            <a:off x="390585" y="697230"/>
            <a:ext cx="62298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351720ca57_0_156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spcFirstLastPara="1" rIns="93275" wrap="square" tIns="93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4df9caf6b_0_94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4df9caf6b_0_94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4df9caf6b_0_102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4df9caf6b_0_102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"/>
          <p:cNvSpPr txBox="1"/>
          <p:nvPr>
            <p:ph type="ctrTitle"/>
          </p:nvPr>
        </p:nvSpPr>
        <p:spPr>
          <a:xfrm>
            <a:off x="415503" y="992767"/>
            <a:ext cx="11357700" cy="27369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/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28" name="Google Shape;28;p2"/>
          <p:cNvSpPr txBox="1"/>
          <p:nvPr>
            <p:ph idx="1" type="subTitle"/>
          </p:nvPr>
        </p:nvSpPr>
        <p:spPr>
          <a:xfrm>
            <a:off x="415492" y="3778833"/>
            <a:ext cx="11357700" cy="10569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29" name="Google Shape;29;p2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hasCustomPrompt="1" type="title"/>
          </p:nvPr>
        </p:nvSpPr>
        <p:spPr>
          <a:xfrm>
            <a:off x="415492" y="1474833"/>
            <a:ext cx="11357700" cy="26181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/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3" name="Google Shape;63;p11"/>
          <p:cNvSpPr txBox="1"/>
          <p:nvPr>
            <p:ph idx="1" type="body"/>
          </p:nvPr>
        </p:nvSpPr>
        <p:spPr>
          <a:xfrm>
            <a:off x="415492" y="4202967"/>
            <a:ext cx="11357700" cy="1734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/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or Question Slide" showMasterSp="0">
  <p:cSld name="Quote or Question Slide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12" scaled="0"/>
        </a:gra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3"/>
          <p:cNvPicPr preferRelativeResize="0"/>
          <p:nvPr/>
        </p:nvPicPr>
        <p:blipFill/>
        <p:spPr>
          <a:xfrm>
            <a:off x="0" y="0"/>
            <a:ext cx="12188700" cy="685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/>
          <p:nvPr>
            <p:ph type="ctrTitle"/>
          </p:nvPr>
        </p:nvSpPr>
        <p:spPr>
          <a:xfrm>
            <a:off x="1897777" y="1216080"/>
            <a:ext cx="8295000" cy="20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875" lIns="121875" spcFirstLastPara="1" rIns="121875" wrap="square" tIns="12187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3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1" type="body"/>
          </p:nvPr>
        </p:nvSpPr>
        <p:spPr>
          <a:xfrm>
            <a:off x="1897777" y="3352526"/>
            <a:ext cx="82950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/>
          <a:lstStyle>
            <a:lvl1pPr indent="-374650" lvl="0" marL="457200" marR="0" rtl="0" algn="l"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300"/>
              <a:buFont typeface="Arial"/>
              <a:buChar char="​"/>
              <a:defRPr b="0" i="0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b="1" i="0" sz="1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700"/>
              </a:spcBef>
              <a:spcAft>
                <a:spcPts val="0"/>
              </a:spcAft>
              <a:buSzPts val="1900"/>
              <a:buNone/>
              <a:defRPr b="0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Picture 23" id="71" name="Google Shape;71;p13"/>
          <p:cNvPicPr preferRelativeResize="0"/>
          <p:nvPr/>
        </p:nvPicPr>
        <p:blipFill/>
        <p:spPr>
          <a:xfrm>
            <a:off x="11320472" y="6257915"/>
            <a:ext cx="616200" cy="4317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3"/>
          <p:cNvSpPr txBox="1"/>
          <p:nvPr>
            <p:ph idx="12" type="sldNum"/>
          </p:nvPr>
        </p:nvSpPr>
        <p:spPr>
          <a:xfrm>
            <a:off x="11406074" y="6333134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sic">
  <p:cSld name="Basic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571500" y="63503"/>
            <a:ext cx="11046000" cy="990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875" lIns="121875" spcFirstLastPara="1" rIns="121875" wrap="square" tIns="12187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i="0" sz="3100" u="none" cap="none" strike="noStrike">
                <a:solidFill>
                  <a:srgbClr val="3E6E8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571500" y="1764285"/>
            <a:ext cx="11046000" cy="4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/>
          <a:lstStyle>
            <a:lvl1pPr indent="-355600" lvl="0" marL="4572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​"/>
              <a:defRPr b="0" i="0" sz="2000" u="none" cap="none" strike="noStrike">
                <a:solidFill>
                  <a:srgbClr val="3E6E8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b="1" i="0" sz="1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b="0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4"/>
          <p:cNvSpPr txBox="1"/>
          <p:nvPr>
            <p:ph idx="2" type="body"/>
          </p:nvPr>
        </p:nvSpPr>
        <p:spPr>
          <a:xfrm>
            <a:off x="571503" y="1097179"/>
            <a:ext cx="11046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/>
          <a:lstStyle>
            <a:lvl1pPr indent="-374650" lvl="0" marL="457200" marR="0" rtl="0" algn="l"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300"/>
              <a:buFont typeface="Arial"/>
              <a:buChar char="​"/>
              <a:defRPr b="0" i="0" sz="2300" u="none" cap="none" strike="noStrike">
                <a:solidFill>
                  <a:srgbClr val="5C64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b="1" i="0" sz="1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700"/>
              </a:spcBef>
              <a:spcAft>
                <a:spcPts val="0"/>
              </a:spcAft>
              <a:buSzPts val="1900"/>
              <a:buNone/>
              <a:defRPr b="0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4"/>
          <p:cNvSpPr txBox="1"/>
          <p:nvPr>
            <p:ph idx="11" type="ftr"/>
          </p:nvPr>
        </p:nvSpPr>
        <p:spPr>
          <a:xfrm>
            <a:off x="577850" y="6410462"/>
            <a:ext cx="88710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4"/>
          <p:cNvSpPr txBox="1"/>
          <p:nvPr>
            <p:ph idx="12" type="sldNum"/>
          </p:nvPr>
        </p:nvSpPr>
        <p:spPr>
          <a:xfrm>
            <a:off x="11406074" y="6333134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">
  <p:cSld name="2 Column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571500" y="63503"/>
            <a:ext cx="11046000" cy="990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875" lIns="121875" spcFirstLastPara="1" rIns="121875" wrap="square" tIns="12187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i="0" sz="3100" u="none" cap="none" strike="noStrike">
                <a:solidFill>
                  <a:srgbClr val="3E6E8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571500" y="1764285"/>
            <a:ext cx="5303400" cy="4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/>
          <a:lstStyle>
            <a:lvl1pPr indent="-355600" lvl="0" marL="4572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​"/>
              <a:defRPr b="0" i="0" sz="2000" u="none" cap="none" strike="noStrike">
                <a:solidFill>
                  <a:srgbClr val="3E6E8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b="1" i="0" sz="1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b="0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5"/>
          <p:cNvSpPr txBox="1"/>
          <p:nvPr>
            <p:ph idx="2" type="body"/>
          </p:nvPr>
        </p:nvSpPr>
        <p:spPr>
          <a:xfrm>
            <a:off x="6313932" y="1764285"/>
            <a:ext cx="5303400" cy="4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/>
          <a:lstStyle>
            <a:lvl1pPr indent="-355600" lvl="0" marL="4572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​"/>
              <a:defRPr b="0" i="0" sz="2000" u="none" cap="none" strike="noStrike">
                <a:solidFill>
                  <a:srgbClr val="3E6E8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b="1" i="0" sz="1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b="0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5"/>
          <p:cNvSpPr txBox="1"/>
          <p:nvPr>
            <p:ph idx="3" type="body"/>
          </p:nvPr>
        </p:nvSpPr>
        <p:spPr>
          <a:xfrm>
            <a:off x="571503" y="1097179"/>
            <a:ext cx="11046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/>
          <a:lstStyle>
            <a:lvl1pPr indent="-374650" lvl="0" marL="457200" marR="0" rtl="0" algn="l"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300"/>
              <a:buFont typeface="Arial"/>
              <a:buChar char="​"/>
              <a:defRPr b="0" i="0" sz="2300" u="none" cap="none" strike="noStrike">
                <a:solidFill>
                  <a:srgbClr val="5C64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b="1" i="0" sz="1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700"/>
              </a:spcBef>
              <a:spcAft>
                <a:spcPts val="0"/>
              </a:spcAft>
              <a:buSzPts val="1900"/>
              <a:buNone/>
              <a:defRPr b="0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5"/>
          <p:cNvSpPr txBox="1"/>
          <p:nvPr>
            <p:ph idx="11" type="ftr"/>
          </p:nvPr>
        </p:nvSpPr>
        <p:spPr>
          <a:xfrm>
            <a:off x="577850" y="6410462"/>
            <a:ext cx="88710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15"/>
          <p:cNvSpPr txBox="1"/>
          <p:nvPr>
            <p:ph idx="12" type="sldNum"/>
          </p:nvPr>
        </p:nvSpPr>
        <p:spPr>
          <a:xfrm>
            <a:off x="11406074" y="6333134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ctrTitle"/>
          </p:nvPr>
        </p:nvSpPr>
        <p:spPr>
          <a:xfrm>
            <a:off x="415503" y="992767"/>
            <a:ext cx="11357700" cy="27369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92" name="Google Shape;92;p17"/>
          <p:cNvSpPr txBox="1"/>
          <p:nvPr>
            <p:ph idx="1" type="subTitle"/>
          </p:nvPr>
        </p:nvSpPr>
        <p:spPr>
          <a:xfrm>
            <a:off x="415492" y="3778833"/>
            <a:ext cx="11357700" cy="10569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93" name="Google Shape;93;p17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6" name="Google Shape;96;p18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415492" y="593367"/>
            <a:ext cx="11357700" cy="76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/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415492" y="1536633"/>
            <a:ext cx="11357700" cy="4555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415492" y="593367"/>
            <a:ext cx="11357700" cy="76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/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415492" y="1536633"/>
            <a:ext cx="5331900" cy="4555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/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4" name="Google Shape;104;p20"/>
          <p:cNvSpPr txBox="1"/>
          <p:nvPr>
            <p:ph idx="2" type="body"/>
          </p:nvPr>
        </p:nvSpPr>
        <p:spPr>
          <a:xfrm>
            <a:off x="6441522" y="1536633"/>
            <a:ext cx="5331900" cy="4555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/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415492" y="593367"/>
            <a:ext cx="11357700" cy="76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/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" name="Google Shape;32;p3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415492" y="740800"/>
            <a:ext cx="3743100" cy="10077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11" name="Google Shape;111;p22"/>
          <p:cNvSpPr txBox="1"/>
          <p:nvPr>
            <p:ph idx="1" type="body"/>
          </p:nvPr>
        </p:nvSpPr>
        <p:spPr>
          <a:xfrm>
            <a:off x="415492" y="1852800"/>
            <a:ext cx="3743100" cy="4239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/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53496" y="600200"/>
            <a:ext cx="8488200" cy="5454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/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115" name="Google Shape;115;p23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/>
          <p:nvPr/>
        </p:nvSpPr>
        <p:spPr>
          <a:xfrm>
            <a:off x="6094413" y="33"/>
            <a:ext cx="60945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4"/>
          <p:cNvSpPr txBox="1"/>
          <p:nvPr>
            <p:ph type="title"/>
          </p:nvPr>
        </p:nvSpPr>
        <p:spPr>
          <a:xfrm>
            <a:off x="353908" y="1644233"/>
            <a:ext cx="5392200" cy="19764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19" name="Google Shape;119;p24"/>
          <p:cNvSpPr txBox="1"/>
          <p:nvPr>
            <p:ph idx="1" type="subTitle"/>
          </p:nvPr>
        </p:nvSpPr>
        <p:spPr>
          <a:xfrm>
            <a:off x="353908" y="3737433"/>
            <a:ext cx="5392200" cy="16467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" name="Google Shape;120;p24"/>
          <p:cNvSpPr txBox="1"/>
          <p:nvPr>
            <p:ph idx="2" type="body"/>
          </p:nvPr>
        </p:nvSpPr>
        <p:spPr>
          <a:xfrm>
            <a:off x="6584285" y="965600"/>
            <a:ext cx="5114700" cy="49269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1pPr>
            <a:lvl2pPr indent="-349250" lvl="1" marL="9144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2pPr>
            <a:lvl3pPr indent="-349250" lvl="2" marL="13716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3pPr>
            <a:lvl4pPr indent="-349250" lvl="3" marL="18288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4pPr>
            <a:lvl5pPr indent="-349250" lvl="4" marL="22860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5pPr>
            <a:lvl6pPr indent="-349250" lvl="5" marL="27432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6pPr>
            <a:lvl7pPr indent="-349250" lvl="6" marL="32004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7pPr>
            <a:lvl8pPr indent="-349250" lvl="7" marL="36576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8pPr>
            <a:lvl9pPr indent="-349250" lvl="8" marL="4114800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1" name="Google Shape;121;p24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/>
          <p:nvPr>
            <p:ph idx="1" type="body"/>
          </p:nvPr>
        </p:nvSpPr>
        <p:spPr>
          <a:xfrm>
            <a:off x="415492" y="5640767"/>
            <a:ext cx="7996200" cy="806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24" name="Google Shape;124;p25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/>
          <p:nvPr>
            <p:ph hasCustomPrompt="1" type="title"/>
          </p:nvPr>
        </p:nvSpPr>
        <p:spPr>
          <a:xfrm>
            <a:off x="415492" y="1474833"/>
            <a:ext cx="11357700" cy="26181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27" name="Google Shape;127;p26"/>
          <p:cNvSpPr txBox="1"/>
          <p:nvPr>
            <p:ph idx="1" type="body"/>
          </p:nvPr>
        </p:nvSpPr>
        <p:spPr>
          <a:xfrm>
            <a:off x="415492" y="4202967"/>
            <a:ext cx="11357700" cy="1734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/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28" name="Google Shape;128;p26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type="title"/>
          </p:nvPr>
        </p:nvSpPr>
        <p:spPr>
          <a:xfrm>
            <a:off x="415492" y="593367"/>
            <a:ext cx="11357700" cy="76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415492" y="1536633"/>
            <a:ext cx="11357700" cy="4555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type="title"/>
          </p:nvPr>
        </p:nvSpPr>
        <p:spPr>
          <a:xfrm>
            <a:off x="415492" y="593367"/>
            <a:ext cx="11357700" cy="76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415492" y="1536633"/>
            <a:ext cx="5331900" cy="4555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/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0" name="Google Shape;40;p5"/>
          <p:cNvSpPr txBox="1"/>
          <p:nvPr>
            <p:ph idx="2" type="body"/>
          </p:nvPr>
        </p:nvSpPr>
        <p:spPr>
          <a:xfrm>
            <a:off x="6441522" y="1536633"/>
            <a:ext cx="5331900" cy="4555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/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415492" y="593367"/>
            <a:ext cx="11357700" cy="76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15492" y="740800"/>
            <a:ext cx="3743100" cy="10077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415492" y="1852800"/>
            <a:ext cx="3743100" cy="4239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/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653496" y="600200"/>
            <a:ext cx="8488200" cy="5454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/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>
            <a:off x="6094413" y="33"/>
            <a:ext cx="60945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9"/>
          <p:cNvSpPr txBox="1"/>
          <p:nvPr>
            <p:ph type="title"/>
          </p:nvPr>
        </p:nvSpPr>
        <p:spPr>
          <a:xfrm>
            <a:off x="353908" y="1644233"/>
            <a:ext cx="5392200" cy="19764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/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55" name="Google Shape;55;p9"/>
          <p:cNvSpPr txBox="1"/>
          <p:nvPr>
            <p:ph idx="1" type="subTitle"/>
          </p:nvPr>
        </p:nvSpPr>
        <p:spPr>
          <a:xfrm>
            <a:off x="353908" y="3737433"/>
            <a:ext cx="5392200" cy="16467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6" name="Google Shape;56;p9"/>
          <p:cNvSpPr txBox="1"/>
          <p:nvPr>
            <p:ph idx="2" type="body"/>
          </p:nvPr>
        </p:nvSpPr>
        <p:spPr>
          <a:xfrm>
            <a:off x="6584285" y="965600"/>
            <a:ext cx="5114700" cy="49269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idx="1" type="body"/>
          </p:nvPr>
        </p:nvSpPr>
        <p:spPr>
          <a:xfrm>
            <a:off x="415492" y="5640767"/>
            <a:ext cx="7996200" cy="806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"/>
          <p:cNvSpPr txBox="1"/>
          <p:nvPr>
            <p:ph type="title"/>
          </p:nvPr>
        </p:nvSpPr>
        <p:spPr>
          <a:xfrm>
            <a:off x="415492" y="593367"/>
            <a:ext cx="11357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" name="Google Shape;24;p1"/>
          <p:cNvSpPr txBox="1"/>
          <p:nvPr>
            <p:ph idx="1" type="body"/>
          </p:nvPr>
        </p:nvSpPr>
        <p:spPr>
          <a:xfrm>
            <a:off x="415492" y="1536633"/>
            <a:ext cx="11357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/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  <a:defRPr sz="2400">
                <a:solidFill>
                  <a:schemeClr val="lt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 sz="1900">
                <a:solidFill>
                  <a:schemeClr val="lt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 sz="1900">
                <a:solidFill>
                  <a:schemeClr val="lt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1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</a:defRPr>
            </a:lvl1pPr>
            <a:lvl2pPr lvl="1" algn="r">
              <a:buNone/>
              <a:defRPr sz="1300">
                <a:solidFill>
                  <a:schemeClr val="lt2"/>
                </a:solidFill>
              </a:defRPr>
            </a:lvl2pPr>
            <a:lvl3pPr lvl="2" algn="r">
              <a:buNone/>
              <a:defRPr sz="1300">
                <a:solidFill>
                  <a:schemeClr val="lt2"/>
                </a:solidFill>
              </a:defRPr>
            </a:lvl3pPr>
            <a:lvl4pPr lvl="3" algn="r">
              <a:buNone/>
              <a:defRPr sz="1300">
                <a:solidFill>
                  <a:schemeClr val="lt2"/>
                </a:solidFill>
              </a:defRPr>
            </a:lvl4pPr>
            <a:lvl5pPr lvl="4" algn="r">
              <a:buNone/>
              <a:defRPr sz="1300">
                <a:solidFill>
                  <a:schemeClr val="lt2"/>
                </a:solidFill>
              </a:defRPr>
            </a:lvl5pPr>
            <a:lvl6pPr lvl="5" algn="r">
              <a:buNone/>
              <a:defRPr sz="1300">
                <a:solidFill>
                  <a:schemeClr val="lt2"/>
                </a:solidFill>
              </a:defRPr>
            </a:lvl6pPr>
            <a:lvl7pPr lvl="6" algn="r">
              <a:buNone/>
              <a:defRPr sz="1300">
                <a:solidFill>
                  <a:schemeClr val="lt2"/>
                </a:solidFill>
              </a:defRPr>
            </a:lvl7pPr>
            <a:lvl8pPr lvl="7" algn="r">
              <a:buNone/>
              <a:defRPr sz="1300">
                <a:solidFill>
                  <a:schemeClr val="lt2"/>
                </a:solidFill>
              </a:defRPr>
            </a:lvl8pPr>
            <a:lvl9pPr lvl="8" algn="r">
              <a:buNone/>
              <a:defRPr sz="13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spd="med"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415492" y="593367"/>
            <a:ext cx="11357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415492" y="1536633"/>
            <a:ext cx="11357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/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  <a:defRPr sz="2400">
                <a:solidFill>
                  <a:schemeClr val="lt2"/>
                </a:solidFill>
              </a:defRPr>
            </a:lvl1pPr>
            <a:lvl2pPr indent="-349250" lvl="1" marL="914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2pPr>
            <a:lvl3pPr indent="-349250" lvl="2" marL="1371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3pPr>
            <a:lvl4pPr indent="-349250" lvl="3" marL="18288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 sz="1900">
                <a:solidFill>
                  <a:schemeClr val="lt2"/>
                </a:solidFill>
              </a:defRPr>
            </a:lvl4pPr>
            <a:lvl5pPr indent="-349250" lvl="4" marL="2286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5pPr>
            <a:lvl6pPr indent="-349250" lvl="5" marL="27432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6pPr>
            <a:lvl7pPr indent="-349250" lvl="6" marL="3200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 sz="1900">
                <a:solidFill>
                  <a:schemeClr val="lt2"/>
                </a:solidFill>
              </a:defRPr>
            </a:lvl7pPr>
            <a:lvl8pPr indent="-349250" lvl="7" marL="3657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8pPr>
            <a:lvl9pPr indent="-349250" lvl="8" marL="411480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9" name="Google Shape;89;p16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6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8"/>
          <p:cNvSpPr txBox="1"/>
          <p:nvPr>
            <p:ph type="ctrTitle"/>
          </p:nvPr>
        </p:nvSpPr>
        <p:spPr>
          <a:xfrm>
            <a:off x="415503" y="1653817"/>
            <a:ext cx="11357700" cy="27369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/>
              <a:t>Back to the CompletableFuture</a:t>
            </a:r>
            <a:endParaRPr sz="9600">
              <a:solidFill>
                <a:schemeClr val="accent2"/>
              </a:solidFill>
            </a:endParaRPr>
          </a:p>
        </p:txBody>
      </p:sp>
      <p:sp>
        <p:nvSpPr>
          <p:cNvPr id="136" name="Google Shape;136;p28"/>
          <p:cNvSpPr txBox="1"/>
          <p:nvPr>
            <p:ph idx="1" type="subTitle"/>
          </p:nvPr>
        </p:nvSpPr>
        <p:spPr>
          <a:xfrm>
            <a:off x="415492" y="4266783"/>
            <a:ext cx="11357700" cy="10569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13970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</a:rPr>
              <a:t>Dmitry Vinnik, @DmitryVinnik</a:t>
            </a:r>
            <a:endParaRPr sz="4800">
              <a:solidFill>
                <a:srgbClr val="FFFFFF"/>
              </a:solidFill>
            </a:endParaRPr>
          </a:p>
          <a:p>
            <a:pPr indent="13970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</a:rPr>
              <a:t>Lead Software Engineer, Salesforce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rgbClr val="231F21"/>
              </a:buClr>
              <a:buSzPts val="3300"/>
              <a:buFont typeface="Arial"/>
              <a:buNone/>
            </a:pPr>
            <a:r>
              <a:t/>
            </a:r>
            <a:endParaRPr sz="33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idx="12" type="sldNum"/>
          </p:nvPr>
        </p:nvSpPr>
        <p:spPr>
          <a:xfrm>
            <a:off x="11406074" y="6333134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224" name="Google Shape;224;p37"/>
          <p:cNvSpPr txBox="1"/>
          <p:nvPr/>
        </p:nvSpPr>
        <p:spPr>
          <a:xfrm>
            <a:off x="4974950" y="2743825"/>
            <a:ext cx="2238900" cy="11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dk1"/>
                </a:solidFill>
              </a:rPr>
              <a:t>Fear</a:t>
            </a:r>
            <a:endParaRPr/>
          </a:p>
        </p:txBody>
      </p:sp>
      <p:sp>
        <p:nvSpPr>
          <p:cNvPr id="225" name="Google Shape;225;p37"/>
          <p:cNvSpPr txBox="1"/>
          <p:nvPr/>
        </p:nvSpPr>
        <p:spPr>
          <a:xfrm>
            <a:off x="832263" y="2775800"/>
            <a:ext cx="2238900" cy="11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dk1"/>
                </a:solidFill>
              </a:rPr>
              <a:t>Fear</a:t>
            </a:r>
            <a:endParaRPr/>
          </a:p>
        </p:txBody>
      </p:sp>
      <p:sp>
        <p:nvSpPr>
          <p:cNvPr id="226" name="Google Shape;226;p37"/>
          <p:cNvSpPr txBox="1"/>
          <p:nvPr/>
        </p:nvSpPr>
        <p:spPr>
          <a:xfrm>
            <a:off x="6557225" y="2711850"/>
            <a:ext cx="5631600" cy="11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dk1"/>
                </a:solidFill>
              </a:rPr>
              <a:t>Admiration</a:t>
            </a:r>
            <a:endParaRPr/>
          </a:p>
        </p:txBody>
      </p:sp>
      <p:cxnSp>
        <p:nvCxnSpPr>
          <p:cNvPr id="227" name="Google Shape;227;p37"/>
          <p:cNvCxnSpPr/>
          <p:nvPr/>
        </p:nvCxnSpPr>
        <p:spPr>
          <a:xfrm flipH="1" rot="10800000">
            <a:off x="3577725" y="3340350"/>
            <a:ext cx="2607300" cy="24900"/>
          </a:xfrm>
          <a:prstGeom prst="straightConnector1">
            <a:avLst/>
          </a:prstGeom>
          <a:noFill/>
          <a:ln cap="flat" cmpd="sng" w="114300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8" name="Google Shape;228;p37"/>
          <p:cNvCxnSpPr/>
          <p:nvPr/>
        </p:nvCxnSpPr>
        <p:spPr>
          <a:xfrm flipH="1" rot="10800000">
            <a:off x="3586750" y="3343100"/>
            <a:ext cx="2607300" cy="24900"/>
          </a:xfrm>
          <a:prstGeom prst="straightConnector1">
            <a:avLst/>
          </a:prstGeom>
          <a:noFill/>
          <a:ln cap="flat" cmpd="sng" w="114300">
            <a:solidFill>
              <a:srgbClr val="F9CB9C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idx="12" type="sldNum"/>
          </p:nvPr>
        </p:nvSpPr>
        <p:spPr>
          <a:xfrm>
            <a:off x="11406074" y="6333134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234" name="Google Shape;234;p38"/>
          <p:cNvSpPr txBox="1"/>
          <p:nvPr/>
        </p:nvSpPr>
        <p:spPr>
          <a:xfrm>
            <a:off x="832263" y="2775800"/>
            <a:ext cx="2238900" cy="11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dk1"/>
                </a:solidFill>
              </a:rPr>
              <a:t>Fear</a:t>
            </a:r>
            <a:endParaRPr/>
          </a:p>
        </p:txBody>
      </p:sp>
      <p:sp>
        <p:nvSpPr>
          <p:cNvPr id="235" name="Google Shape;235;p38"/>
          <p:cNvSpPr txBox="1"/>
          <p:nvPr/>
        </p:nvSpPr>
        <p:spPr>
          <a:xfrm>
            <a:off x="6557225" y="2711850"/>
            <a:ext cx="5631600" cy="11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dk1"/>
                </a:solidFill>
              </a:rPr>
              <a:t>Admiration</a:t>
            </a:r>
            <a:endParaRPr/>
          </a:p>
        </p:txBody>
      </p:sp>
      <p:cxnSp>
        <p:nvCxnSpPr>
          <p:cNvPr id="236" name="Google Shape;236;p38"/>
          <p:cNvCxnSpPr/>
          <p:nvPr/>
        </p:nvCxnSpPr>
        <p:spPr>
          <a:xfrm flipH="1" rot="10800000">
            <a:off x="3586750" y="3342500"/>
            <a:ext cx="2607300" cy="24900"/>
          </a:xfrm>
          <a:prstGeom prst="straightConnector1">
            <a:avLst/>
          </a:prstGeom>
          <a:noFill/>
          <a:ln cap="flat" cmpd="sng" w="114300">
            <a:solidFill>
              <a:srgbClr val="F9CB9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7" name="Google Shape;237;p38"/>
          <p:cNvSpPr txBox="1"/>
          <p:nvPr/>
        </p:nvSpPr>
        <p:spPr>
          <a:xfrm>
            <a:off x="495324" y="177525"/>
            <a:ext cx="3832800" cy="11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dk1"/>
                </a:solidFill>
              </a:rPr>
              <a:t>Agenda</a:t>
            </a:r>
            <a:endParaRPr/>
          </a:p>
        </p:txBody>
      </p:sp>
      <p:sp>
        <p:nvSpPr>
          <p:cNvPr id="238" name="Google Shape;238;p38"/>
          <p:cNvSpPr/>
          <p:nvPr/>
        </p:nvSpPr>
        <p:spPr>
          <a:xfrm>
            <a:off x="832275" y="1584125"/>
            <a:ext cx="4028100" cy="1845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Single Threading</a:t>
            </a:r>
            <a:endParaRPr sz="6000"/>
          </a:p>
        </p:txBody>
      </p:sp>
      <p:sp>
        <p:nvSpPr>
          <p:cNvPr id="239" name="Google Shape;239;p38"/>
          <p:cNvSpPr/>
          <p:nvPr/>
        </p:nvSpPr>
        <p:spPr>
          <a:xfrm>
            <a:off x="7164175" y="1661725"/>
            <a:ext cx="4028100" cy="1845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Multi Threading</a:t>
            </a:r>
            <a:endParaRPr sz="6000"/>
          </a:p>
        </p:txBody>
      </p:sp>
      <p:sp>
        <p:nvSpPr>
          <p:cNvPr id="240" name="Google Shape;240;p38"/>
          <p:cNvSpPr/>
          <p:nvPr/>
        </p:nvSpPr>
        <p:spPr>
          <a:xfrm>
            <a:off x="7271075" y="4720225"/>
            <a:ext cx="4028100" cy="1942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Workflows</a:t>
            </a:r>
            <a:endParaRPr sz="6000"/>
          </a:p>
        </p:txBody>
      </p:sp>
      <p:cxnSp>
        <p:nvCxnSpPr>
          <p:cNvPr id="241" name="Google Shape;241;p38"/>
          <p:cNvCxnSpPr/>
          <p:nvPr/>
        </p:nvCxnSpPr>
        <p:spPr>
          <a:xfrm flipH="1" rot="10800000">
            <a:off x="5201463" y="2515825"/>
            <a:ext cx="1785900" cy="13200"/>
          </a:xfrm>
          <a:prstGeom prst="straightConnector1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2" name="Google Shape;242;p38"/>
          <p:cNvSpPr/>
          <p:nvPr/>
        </p:nvSpPr>
        <p:spPr>
          <a:xfrm>
            <a:off x="832275" y="1584125"/>
            <a:ext cx="4028100" cy="1845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Single Threading</a:t>
            </a:r>
            <a:endParaRPr sz="6000"/>
          </a:p>
        </p:txBody>
      </p:sp>
      <p:sp>
        <p:nvSpPr>
          <p:cNvPr id="243" name="Google Shape;243;p38"/>
          <p:cNvSpPr/>
          <p:nvPr/>
        </p:nvSpPr>
        <p:spPr>
          <a:xfrm>
            <a:off x="7164175" y="1661725"/>
            <a:ext cx="4028100" cy="1845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Multi Threading</a:t>
            </a:r>
            <a:endParaRPr sz="6000"/>
          </a:p>
        </p:txBody>
      </p:sp>
      <p:sp>
        <p:nvSpPr>
          <p:cNvPr id="244" name="Google Shape;244;p38"/>
          <p:cNvSpPr/>
          <p:nvPr/>
        </p:nvSpPr>
        <p:spPr>
          <a:xfrm>
            <a:off x="7271075" y="4720225"/>
            <a:ext cx="4028100" cy="1942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Workflows</a:t>
            </a:r>
            <a:endParaRPr sz="6000"/>
          </a:p>
        </p:txBody>
      </p:sp>
      <p:cxnSp>
        <p:nvCxnSpPr>
          <p:cNvPr id="245" name="Google Shape;245;p38"/>
          <p:cNvCxnSpPr/>
          <p:nvPr/>
        </p:nvCxnSpPr>
        <p:spPr>
          <a:xfrm flipH="1">
            <a:off x="3454700" y="3677413"/>
            <a:ext cx="5553300" cy="872100"/>
          </a:xfrm>
          <a:prstGeom prst="straightConnector1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6" name="Google Shape;246;p38"/>
          <p:cNvSpPr/>
          <p:nvPr/>
        </p:nvSpPr>
        <p:spPr>
          <a:xfrm>
            <a:off x="495325" y="4680000"/>
            <a:ext cx="4758000" cy="1942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Concurrency in Java</a:t>
            </a:r>
            <a:endParaRPr sz="6000"/>
          </a:p>
        </p:txBody>
      </p:sp>
      <p:cxnSp>
        <p:nvCxnSpPr>
          <p:cNvPr id="247" name="Google Shape;247;p38"/>
          <p:cNvCxnSpPr/>
          <p:nvPr/>
        </p:nvCxnSpPr>
        <p:spPr>
          <a:xfrm flipH="1" rot="10800000">
            <a:off x="5378275" y="5562250"/>
            <a:ext cx="1785900" cy="13200"/>
          </a:xfrm>
          <a:prstGeom prst="straightConnector1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8" name="Google Shape;248;p38"/>
          <p:cNvSpPr/>
          <p:nvPr/>
        </p:nvSpPr>
        <p:spPr>
          <a:xfrm>
            <a:off x="513375" y="4680000"/>
            <a:ext cx="4758000" cy="1942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Concurrency in Java</a:t>
            </a:r>
            <a:endParaRPr sz="6000"/>
          </a:p>
        </p:txBody>
      </p:sp>
      <p:cxnSp>
        <p:nvCxnSpPr>
          <p:cNvPr id="249" name="Google Shape;249;p38"/>
          <p:cNvCxnSpPr/>
          <p:nvPr/>
        </p:nvCxnSpPr>
        <p:spPr>
          <a:xfrm flipH="1" rot="10800000">
            <a:off x="5201463" y="2515825"/>
            <a:ext cx="1785900" cy="13200"/>
          </a:xfrm>
          <a:prstGeom prst="straightConnector1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" name="Google Shape;250;p38"/>
          <p:cNvCxnSpPr/>
          <p:nvPr/>
        </p:nvCxnSpPr>
        <p:spPr>
          <a:xfrm flipH="1">
            <a:off x="3454700" y="3677413"/>
            <a:ext cx="5553300" cy="872100"/>
          </a:xfrm>
          <a:prstGeom prst="straightConnector1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" name="Google Shape;251;p38"/>
          <p:cNvCxnSpPr/>
          <p:nvPr/>
        </p:nvCxnSpPr>
        <p:spPr>
          <a:xfrm flipH="1" rot="10800000">
            <a:off x="5378275" y="5562250"/>
            <a:ext cx="1785900" cy="13200"/>
          </a:xfrm>
          <a:prstGeom prst="straightConnector1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/>
          <p:nvPr>
            <p:ph type="title"/>
          </p:nvPr>
        </p:nvSpPr>
        <p:spPr>
          <a:xfrm>
            <a:off x="3018371" y="2933975"/>
            <a:ext cx="7218900" cy="9900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</a:rPr>
              <a:t>Do I even care?</a:t>
            </a:r>
            <a:endParaRPr sz="7200">
              <a:solidFill>
                <a:schemeClr val="dk1"/>
              </a:solidFill>
            </a:endParaRPr>
          </a:p>
        </p:txBody>
      </p:sp>
      <p:sp>
        <p:nvSpPr>
          <p:cNvPr id="257" name="Google Shape;257;p39"/>
          <p:cNvSpPr txBox="1"/>
          <p:nvPr>
            <p:ph idx="12" type="sldNum"/>
          </p:nvPr>
        </p:nvSpPr>
        <p:spPr>
          <a:xfrm>
            <a:off x="11406074" y="6333134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258" name="Google Shape;258;p39"/>
          <p:cNvSpPr txBox="1"/>
          <p:nvPr/>
        </p:nvSpPr>
        <p:spPr>
          <a:xfrm>
            <a:off x="963200" y="2606825"/>
            <a:ext cx="10456200" cy="13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</a:rPr>
              <a:t>“My app is single threaded”</a:t>
            </a:r>
            <a:endParaRPr b="1" sz="6000">
              <a:solidFill>
                <a:schemeClr val="dk1"/>
              </a:solidFill>
            </a:endParaRPr>
          </a:p>
        </p:txBody>
      </p:sp>
      <p:sp>
        <p:nvSpPr>
          <p:cNvPr id="259" name="Google Shape;259;p39"/>
          <p:cNvSpPr txBox="1"/>
          <p:nvPr/>
        </p:nvSpPr>
        <p:spPr>
          <a:xfrm>
            <a:off x="1963998" y="2588650"/>
            <a:ext cx="8454600" cy="13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</a:rPr>
              <a:t>“It is too complicated”</a:t>
            </a:r>
            <a:endParaRPr b="1" sz="6000">
              <a:solidFill>
                <a:schemeClr val="dk1"/>
              </a:solidFill>
            </a:endParaRPr>
          </a:p>
        </p:txBody>
      </p:sp>
      <p:sp>
        <p:nvSpPr>
          <p:cNvPr id="260" name="Google Shape;260;p39"/>
          <p:cNvSpPr txBox="1"/>
          <p:nvPr/>
        </p:nvSpPr>
        <p:spPr>
          <a:xfrm>
            <a:off x="866300" y="2627050"/>
            <a:ext cx="10456200" cy="13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</a:rPr>
              <a:t>“Not broken, </a:t>
            </a:r>
            <a:r>
              <a:rPr b="1" lang="en-US" sz="6000">
                <a:solidFill>
                  <a:schemeClr val="dk1"/>
                </a:solidFill>
              </a:rPr>
              <a:t>don't</a:t>
            </a:r>
            <a:r>
              <a:rPr b="1" lang="en-US" sz="6000">
                <a:solidFill>
                  <a:schemeClr val="dk1"/>
                </a:solidFill>
              </a:rPr>
              <a:t> touch it”</a:t>
            </a:r>
            <a:endParaRPr b="1" sz="6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 txBox="1"/>
          <p:nvPr>
            <p:ph idx="12" type="sldNum"/>
          </p:nvPr>
        </p:nvSpPr>
        <p:spPr>
          <a:xfrm>
            <a:off x="11406074" y="6333134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6" name="Google Shape;266;p40"/>
          <p:cNvSpPr txBox="1"/>
          <p:nvPr>
            <p:ph type="title"/>
          </p:nvPr>
        </p:nvSpPr>
        <p:spPr>
          <a:xfrm>
            <a:off x="571400" y="3327678"/>
            <a:ext cx="11046000" cy="9900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</a:rPr>
              <a:t>Design For Concurrency</a:t>
            </a:r>
            <a:endParaRPr sz="7200">
              <a:solidFill>
                <a:schemeClr val="dk1"/>
              </a:solidFill>
            </a:endParaRPr>
          </a:p>
        </p:txBody>
      </p:sp>
      <p:sp>
        <p:nvSpPr>
          <p:cNvPr id="267" name="Google Shape;267;p40"/>
          <p:cNvSpPr/>
          <p:nvPr/>
        </p:nvSpPr>
        <p:spPr>
          <a:xfrm>
            <a:off x="580125" y="890925"/>
            <a:ext cx="4765500" cy="1823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Programming by Coincidence</a:t>
            </a:r>
            <a:endParaRPr sz="5000"/>
          </a:p>
        </p:txBody>
      </p:sp>
      <p:sp>
        <p:nvSpPr>
          <p:cNvPr id="268" name="Google Shape;268;p40"/>
          <p:cNvSpPr/>
          <p:nvPr/>
        </p:nvSpPr>
        <p:spPr>
          <a:xfrm>
            <a:off x="6851900" y="963525"/>
            <a:ext cx="4765500" cy="1823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Design by Contract </a:t>
            </a:r>
            <a:endParaRPr sz="5000"/>
          </a:p>
        </p:txBody>
      </p:sp>
      <p:cxnSp>
        <p:nvCxnSpPr>
          <p:cNvPr id="269" name="Google Shape;269;p40"/>
          <p:cNvCxnSpPr/>
          <p:nvPr/>
        </p:nvCxnSpPr>
        <p:spPr>
          <a:xfrm flipH="1" rot="10800000">
            <a:off x="5579013" y="1874775"/>
            <a:ext cx="1039500" cy="600"/>
          </a:xfrm>
          <a:prstGeom prst="straightConnector1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0" name="Google Shape;270;p40"/>
          <p:cNvSpPr/>
          <p:nvPr/>
        </p:nvSpPr>
        <p:spPr>
          <a:xfrm>
            <a:off x="571400" y="4586300"/>
            <a:ext cx="4765500" cy="1823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Temporal Coupling</a:t>
            </a:r>
            <a:endParaRPr sz="5000"/>
          </a:p>
        </p:txBody>
      </p:sp>
      <p:cxnSp>
        <p:nvCxnSpPr>
          <p:cNvPr id="271" name="Google Shape;271;p40"/>
          <p:cNvCxnSpPr/>
          <p:nvPr/>
        </p:nvCxnSpPr>
        <p:spPr>
          <a:xfrm>
            <a:off x="1538275" y="4419275"/>
            <a:ext cx="3089400" cy="220320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" name="Google Shape;272;p40"/>
          <p:cNvCxnSpPr/>
          <p:nvPr/>
        </p:nvCxnSpPr>
        <p:spPr>
          <a:xfrm flipH="1" rot="10800000">
            <a:off x="1199325" y="4471450"/>
            <a:ext cx="3611100" cy="207270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40"/>
          <p:cNvSpPr/>
          <p:nvPr/>
        </p:nvSpPr>
        <p:spPr>
          <a:xfrm>
            <a:off x="6851900" y="4586300"/>
            <a:ext cx="4765500" cy="1823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Immutability</a:t>
            </a:r>
            <a:r>
              <a:rPr lang="en-US" sz="5000"/>
              <a:t> &amp;</a:t>
            </a:r>
            <a:endParaRPr sz="5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Atomicity</a:t>
            </a:r>
            <a:endParaRPr sz="5000"/>
          </a:p>
        </p:txBody>
      </p:sp>
      <p:cxnSp>
        <p:nvCxnSpPr>
          <p:cNvPr id="274" name="Google Shape;274;p40"/>
          <p:cNvCxnSpPr/>
          <p:nvPr/>
        </p:nvCxnSpPr>
        <p:spPr>
          <a:xfrm flipH="1" rot="10800000">
            <a:off x="5574650" y="5383650"/>
            <a:ext cx="1039500" cy="600"/>
          </a:xfrm>
          <a:prstGeom prst="straightConnector1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" name="Google Shape;275;p40"/>
          <p:cNvCxnSpPr/>
          <p:nvPr/>
        </p:nvCxnSpPr>
        <p:spPr>
          <a:xfrm>
            <a:off x="1462075" y="659625"/>
            <a:ext cx="3089400" cy="220320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" name="Google Shape;276;p40"/>
          <p:cNvCxnSpPr/>
          <p:nvPr/>
        </p:nvCxnSpPr>
        <p:spPr>
          <a:xfrm flipH="1" rot="10800000">
            <a:off x="1123125" y="788000"/>
            <a:ext cx="3611100" cy="207270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1"/>
          <p:cNvPicPr preferRelativeResize="0"/>
          <p:nvPr/>
        </p:nvPicPr>
        <p:blipFill rotWithShape="1">
          <a:blip r:embed="rId3">
            <a:alphaModFix/>
          </a:blip>
          <a:srcRect b="75051" l="0" r="0" t="7620"/>
          <a:stretch/>
        </p:blipFill>
        <p:spPr>
          <a:xfrm>
            <a:off x="2113875" y="1864175"/>
            <a:ext cx="8640950" cy="873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2" name="Google Shape;282;p41"/>
          <p:cNvSpPr txBox="1"/>
          <p:nvPr>
            <p:ph type="title"/>
          </p:nvPr>
        </p:nvSpPr>
        <p:spPr>
          <a:xfrm>
            <a:off x="1973913" y="2262150"/>
            <a:ext cx="8241000" cy="23337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</a:rPr>
              <a:t>Programming by Coincidence</a:t>
            </a:r>
            <a:endParaRPr sz="7200">
              <a:solidFill>
                <a:schemeClr val="dk1"/>
              </a:solidFill>
            </a:endParaRPr>
          </a:p>
        </p:txBody>
      </p:sp>
      <p:sp>
        <p:nvSpPr>
          <p:cNvPr id="283" name="Google Shape;283;p41"/>
          <p:cNvSpPr txBox="1"/>
          <p:nvPr>
            <p:ph idx="12" type="sldNum"/>
          </p:nvPr>
        </p:nvSpPr>
        <p:spPr>
          <a:xfrm>
            <a:off x="11406074" y="6333134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284" name="Google Shape;284;p41"/>
          <p:cNvPicPr preferRelativeResize="0"/>
          <p:nvPr/>
        </p:nvPicPr>
        <p:blipFill rotWithShape="1">
          <a:blip r:embed="rId3">
            <a:alphaModFix/>
          </a:blip>
          <a:srcRect b="75051" l="0" r="0" t="0"/>
          <a:stretch/>
        </p:blipFill>
        <p:spPr>
          <a:xfrm>
            <a:off x="2121925" y="1480050"/>
            <a:ext cx="8640950" cy="1257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5" name="Google Shape;285;p41"/>
          <p:cNvSpPr txBox="1"/>
          <p:nvPr/>
        </p:nvSpPr>
        <p:spPr>
          <a:xfrm>
            <a:off x="134913" y="-56200"/>
            <a:ext cx="11919000" cy="13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>
                <a:solidFill>
                  <a:srgbClr val="F4CCCC"/>
                </a:solidFill>
              </a:rPr>
              <a:t>Programming by Coincidence</a:t>
            </a:r>
            <a:endParaRPr b="1" sz="6500">
              <a:solidFill>
                <a:srgbClr val="F4CCCC"/>
              </a:solidFill>
            </a:endParaRPr>
          </a:p>
        </p:txBody>
      </p:sp>
      <p:sp>
        <p:nvSpPr>
          <p:cNvPr id="286" name="Google Shape;286;p41"/>
          <p:cNvSpPr txBox="1"/>
          <p:nvPr>
            <p:ph type="title"/>
          </p:nvPr>
        </p:nvSpPr>
        <p:spPr>
          <a:xfrm>
            <a:off x="447079" y="2262150"/>
            <a:ext cx="10959000" cy="23337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</a:rPr>
              <a:t>“Can't tell if it is broken, or if it never worked”</a:t>
            </a:r>
            <a:endParaRPr sz="7200">
              <a:solidFill>
                <a:schemeClr val="dk1"/>
              </a:solidFill>
            </a:endParaRPr>
          </a:p>
        </p:txBody>
      </p:sp>
      <p:pic>
        <p:nvPicPr>
          <p:cNvPr id="287" name="Google Shape;287;p41"/>
          <p:cNvPicPr preferRelativeResize="0"/>
          <p:nvPr/>
        </p:nvPicPr>
        <p:blipFill rotWithShape="1">
          <a:blip r:embed="rId3">
            <a:alphaModFix/>
          </a:blip>
          <a:srcRect b="38183" l="0" r="0" t="0"/>
          <a:stretch/>
        </p:blipFill>
        <p:spPr>
          <a:xfrm>
            <a:off x="2121925" y="1480050"/>
            <a:ext cx="8640950" cy="3115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8" name="Google Shape;28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925" y="1480050"/>
            <a:ext cx="8640950" cy="5040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 txBox="1"/>
          <p:nvPr>
            <p:ph type="title"/>
          </p:nvPr>
        </p:nvSpPr>
        <p:spPr>
          <a:xfrm>
            <a:off x="1149965" y="2262150"/>
            <a:ext cx="9888900" cy="23337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</a:rPr>
              <a:t>“Require No More,</a:t>
            </a:r>
            <a:endParaRPr sz="7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</a:rPr>
              <a:t>Promise No Less”</a:t>
            </a:r>
            <a:endParaRPr sz="7200">
              <a:solidFill>
                <a:schemeClr val="dk1"/>
              </a:solidFill>
            </a:endParaRPr>
          </a:p>
        </p:txBody>
      </p:sp>
      <p:sp>
        <p:nvSpPr>
          <p:cNvPr id="294" name="Google Shape;294;p42"/>
          <p:cNvSpPr txBox="1"/>
          <p:nvPr>
            <p:ph idx="12" type="sldNum"/>
          </p:nvPr>
        </p:nvSpPr>
        <p:spPr>
          <a:xfrm>
            <a:off x="11406074" y="6333134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295" name="Google Shape;295;p42"/>
          <p:cNvSpPr txBox="1"/>
          <p:nvPr/>
        </p:nvSpPr>
        <p:spPr>
          <a:xfrm>
            <a:off x="134913" y="0"/>
            <a:ext cx="11919000" cy="13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92E7F9"/>
                </a:solidFill>
              </a:rPr>
              <a:t>Design by Contract</a:t>
            </a:r>
            <a:endParaRPr b="1" sz="7200">
              <a:solidFill>
                <a:srgbClr val="92E7F9"/>
              </a:solidFill>
            </a:endParaRPr>
          </a:p>
        </p:txBody>
      </p:sp>
      <p:sp>
        <p:nvSpPr>
          <p:cNvPr id="296" name="Google Shape;296;p42"/>
          <p:cNvSpPr txBox="1"/>
          <p:nvPr/>
        </p:nvSpPr>
        <p:spPr>
          <a:xfrm>
            <a:off x="2281425" y="4754825"/>
            <a:ext cx="7626000" cy="15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</a:rPr>
              <a:t>Quote from Bertrand Meyer, “Design by Contract”</a:t>
            </a:r>
            <a:endParaRPr sz="3600"/>
          </a:p>
        </p:txBody>
      </p:sp>
      <p:pic>
        <p:nvPicPr>
          <p:cNvPr id="297" name="Google Shape;29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6988" y="1449000"/>
            <a:ext cx="5695675" cy="12344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8" name="Google Shape;29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7001" y="1372788"/>
            <a:ext cx="5695675" cy="231582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9" name="Google Shape;29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7000" y="1372800"/>
            <a:ext cx="7181850" cy="231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8413" y="1372800"/>
            <a:ext cx="7239000" cy="3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17938" y="1372800"/>
            <a:ext cx="7219950" cy="4362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2"/>
          <p:cNvSpPr txBox="1"/>
          <p:nvPr>
            <p:ph type="title"/>
          </p:nvPr>
        </p:nvSpPr>
        <p:spPr>
          <a:xfrm>
            <a:off x="1283475" y="2639850"/>
            <a:ext cx="9888900" cy="15783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</a:rPr>
              <a:t>Design by Contract</a:t>
            </a:r>
            <a:endParaRPr sz="7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3"/>
          <p:cNvSpPr txBox="1"/>
          <p:nvPr>
            <p:ph type="title"/>
          </p:nvPr>
        </p:nvSpPr>
        <p:spPr>
          <a:xfrm>
            <a:off x="1149975" y="2798400"/>
            <a:ext cx="9888900" cy="12612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</a:rPr>
              <a:t>Temporal Coupling</a:t>
            </a:r>
            <a:endParaRPr sz="7200">
              <a:solidFill>
                <a:schemeClr val="dk1"/>
              </a:solidFill>
            </a:endParaRPr>
          </a:p>
        </p:txBody>
      </p:sp>
      <p:sp>
        <p:nvSpPr>
          <p:cNvPr id="308" name="Google Shape;308;p43"/>
          <p:cNvSpPr txBox="1"/>
          <p:nvPr>
            <p:ph idx="12" type="sldNum"/>
          </p:nvPr>
        </p:nvSpPr>
        <p:spPr>
          <a:xfrm>
            <a:off x="11406074" y="6333134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309" name="Google Shape;309;p43"/>
          <p:cNvSpPr txBox="1"/>
          <p:nvPr/>
        </p:nvSpPr>
        <p:spPr>
          <a:xfrm>
            <a:off x="134913" y="0"/>
            <a:ext cx="11919000" cy="13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F4CCCC"/>
                </a:solidFill>
              </a:rPr>
              <a:t>Temporal Coupling</a:t>
            </a:r>
            <a:endParaRPr b="1" sz="7200">
              <a:solidFill>
                <a:srgbClr val="F4CCCC"/>
              </a:solidFill>
            </a:endParaRPr>
          </a:p>
        </p:txBody>
      </p:sp>
      <p:sp>
        <p:nvSpPr>
          <p:cNvPr id="310" name="Google Shape;310;p43"/>
          <p:cNvSpPr txBox="1"/>
          <p:nvPr/>
        </p:nvSpPr>
        <p:spPr>
          <a:xfrm>
            <a:off x="279363" y="2838900"/>
            <a:ext cx="116301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dk1"/>
                </a:solidFill>
              </a:rPr>
              <a:t>“Do time &amp; order matter?”</a:t>
            </a:r>
            <a:endParaRPr b="1" sz="7200">
              <a:solidFill>
                <a:schemeClr val="dk1"/>
              </a:solidFill>
            </a:endParaRPr>
          </a:p>
        </p:txBody>
      </p:sp>
      <p:pic>
        <p:nvPicPr>
          <p:cNvPr id="311" name="Google Shape;31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5900" y="1372800"/>
            <a:ext cx="5465900" cy="197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5899" y="1372800"/>
            <a:ext cx="5465900" cy="3365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5900" y="1372800"/>
            <a:ext cx="5465900" cy="3868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5900" y="1372800"/>
            <a:ext cx="5465901" cy="4953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4"/>
          <p:cNvSpPr txBox="1"/>
          <p:nvPr>
            <p:ph idx="12" type="sldNum"/>
          </p:nvPr>
        </p:nvSpPr>
        <p:spPr>
          <a:xfrm>
            <a:off x="11406074" y="6333134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320" name="Google Shape;320;p44"/>
          <p:cNvSpPr txBox="1"/>
          <p:nvPr/>
        </p:nvSpPr>
        <p:spPr>
          <a:xfrm>
            <a:off x="495324" y="177525"/>
            <a:ext cx="3832800" cy="11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dk1"/>
                </a:solidFill>
              </a:rPr>
              <a:t>Agenda</a:t>
            </a:r>
            <a:endParaRPr/>
          </a:p>
        </p:txBody>
      </p:sp>
      <p:sp>
        <p:nvSpPr>
          <p:cNvPr id="321" name="Google Shape;321;p44"/>
          <p:cNvSpPr/>
          <p:nvPr/>
        </p:nvSpPr>
        <p:spPr>
          <a:xfrm>
            <a:off x="832275" y="1584125"/>
            <a:ext cx="4028100" cy="1845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Single Threading</a:t>
            </a:r>
            <a:endParaRPr sz="6000"/>
          </a:p>
        </p:txBody>
      </p:sp>
      <p:sp>
        <p:nvSpPr>
          <p:cNvPr id="322" name="Google Shape;322;p44"/>
          <p:cNvSpPr/>
          <p:nvPr/>
        </p:nvSpPr>
        <p:spPr>
          <a:xfrm>
            <a:off x="7164175" y="1661725"/>
            <a:ext cx="4028100" cy="1845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Multi Threading</a:t>
            </a:r>
            <a:endParaRPr sz="6000"/>
          </a:p>
        </p:txBody>
      </p:sp>
      <p:sp>
        <p:nvSpPr>
          <p:cNvPr id="323" name="Google Shape;323;p44"/>
          <p:cNvSpPr/>
          <p:nvPr/>
        </p:nvSpPr>
        <p:spPr>
          <a:xfrm>
            <a:off x="7271075" y="4720225"/>
            <a:ext cx="4028100" cy="1942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Workflows</a:t>
            </a:r>
            <a:endParaRPr sz="6000"/>
          </a:p>
        </p:txBody>
      </p:sp>
      <p:cxnSp>
        <p:nvCxnSpPr>
          <p:cNvPr id="324" name="Google Shape;324;p44"/>
          <p:cNvCxnSpPr/>
          <p:nvPr/>
        </p:nvCxnSpPr>
        <p:spPr>
          <a:xfrm flipH="1" rot="10800000">
            <a:off x="5201463" y="2515825"/>
            <a:ext cx="1785900" cy="13200"/>
          </a:xfrm>
          <a:prstGeom prst="straightConnector1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5" name="Google Shape;325;p44"/>
          <p:cNvSpPr/>
          <p:nvPr/>
        </p:nvSpPr>
        <p:spPr>
          <a:xfrm>
            <a:off x="832275" y="1584125"/>
            <a:ext cx="4028100" cy="1845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Single Threading</a:t>
            </a:r>
            <a:endParaRPr sz="6000"/>
          </a:p>
        </p:txBody>
      </p:sp>
      <p:sp>
        <p:nvSpPr>
          <p:cNvPr id="326" name="Google Shape;326;p44"/>
          <p:cNvSpPr/>
          <p:nvPr/>
        </p:nvSpPr>
        <p:spPr>
          <a:xfrm>
            <a:off x="7164175" y="1661725"/>
            <a:ext cx="4028100" cy="1845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Multi Threading</a:t>
            </a:r>
            <a:endParaRPr sz="6000"/>
          </a:p>
        </p:txBody>
      </p:sp>
      <p:sp>
        <p:nvSpPr>
          <p:cNvPr id="327" name="Google Shape;327;p44"/>
          <p:cNvSpPr/>
          <p:nvPr/>
        </p:nvSpPr>
        <p:spPr>
          <a:xfrm>
            <a:off x="7271075" y="4720225"/>
            <a:ext cx="4028100" cy="1942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Workflows</a:t>
            </a:r>
            <a:endParaRPr sz="6000"/>
          </a:p>
        </p:txBody>
      </p:sp>
      <p:cxnSp>
        <p:nvCxnSpPr>
          <p:cNvPr id="328" name="Google Shape;328;p44"/>
          <p:cNvCxnSpPr/>
          <p:nvPr/>
        </p:nvCxnSpPr>
        <p:spPr>
          <a:xfrm flipH="1">
            <a:off x="3454700" y="3677413"/>
            <a:ext cx="5553300" cy="872100"/>
          </a:xfrm>
          <a:prstGeom prst="straightConnector1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9" name="Google Shape;329;p44"/>
          <p:cNvSpPr/>
          <p:nvPr/>
        </p:nvSpPr>
        <p:spPr>
          <a:xfrm>
            <a:off x="495325" y="4680000"/>
            <a:ext cx="4758000" cy="1942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Concurrency in Java</a:t>
            </a:r>
            <a:endParaRPr sz="6000"/>
          </a:p>
        </p:txBody>
      </p:sp>
      <p:cxnSp>
        <p:nvCxnSpPr>
          <p:cNvPr id="330" name="Google Shape;330;p44"/>
          <p:cNvCxnSpPr/>
          <p:nvPr/>
        </p:nvCxnSpPr>
        <p:spPr>
          <a:xfrm flipH="1" rot="10800000">
            <a:off x="5378275" y="5562250"/>
            <a:ext cx="1785900" cy="13200"/>
          </a:xfrm>
          <a:prstGeom prst="straightConnector1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1" name="Google Shape;331;p44"/>
          <p:cNvSpPr/>
          <p:nvPr/>
        </p:nvSpPr>
        <p:spPr>
          <a:xfrm>
            <a:off x="513375" y="4680000"/>
            <a:ext cx="4758000" cy="1942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Concurrency in Java</a:t>
            </a:r>
            <a:endParaRPr sz="6000"/>
          </a:p>
        </p:txBody>
      </p:sp>
      <p:sp>
        <p:nvSpPr>
          <p:cNvPr id="332" name="Google Shape;332;p44"/>
          <p:cNvSpPr/>
          <p:nvPr/>
        </p:nvSpPr>
        <p:spPr>
          <a:xfrm>
            <a:off x="832275" y="1584125"/>
            <a:ext cx="4028100" cy="1845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Single Threading</a:t>
            </a:r>
            <a:endParaRPr sz="6000"/>
          </a:p>
        </p:txBody>
      </p:sp>
      <p:sp>
        <p:nvSpPr>
          <p:cNvPr id="333" name="Google Shape;333;p44"/>
          <p:cNvSpPr/>
          <p:nvPr/>
        </p:nvSpPr>
        <p:spPr>
          <a:xfrm>
            <a:off x="832275" y="1584125"/>
            <a:ext cx="4028100" cy="1845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Single Threading</a:t>
            </a:r>
            <a:endParaRPr sz="6000"/>
          </a:p>
        </p:txBody>
      </p:sp>
      <p:sp>
        <p:nvSpPr>
          <p:cNvPr id="334" name="Google Shape;334;p44"/>
          <p:cNvSpPr/>
          <p:nvPr/>
        </p:nvSpPr>
        <p:spPr>
          <a:xfrm>
            <a:off x="7164175" y="1661725"/>
            <a:ext cx="4028100" cy="1845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Multi Threading</a:t>
            </a:r>
            <a:endParaRPr sz="6000"/>
          </a:p>
        </p:txBody>
      </p:sp>
      <p:cxnSp>
        <p:nvCxnSpPr>
          <p:cNvPr id="335" name="Google Shape;335;p44"/>
          <p:cNvCxnSpPr/>
          <p:nvPr/>
        </p:nvCxnSpPr>
        <p:spPr>
          <a:xfrm flipH="1" rot="10800000">
            <a:off x="5201463" y="2515825"/>
            <a:ext cx="1785900" cy="13200"/>
          </a:xfrm>
          <a:prstGeom prst="straightConnector1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6" name="Google Shape;336;p44"/>
          <p:cNvCxnSpPr/>
          <p:nvPr/>
        </p:nvCxnSpPr>
        <p:spPr>
          <a:xfrm flipH="1">
            <a:off x="3454700" y="3677413"/>
            <a:ext cx="5553300" cy="872100"/>
          </a:xfrm>
          <a:prstGeom prst="straightConnector1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7" name="Google Shape;337;p44"/>
          <p:cNvCxnSpPr/>
          <p:nvPr/>
        </p:nvCxnSpPr>
        <p:spPr>
          <a:xfrm flipH="1" rot="10800000">
            <a:off x="5378275" y="5562250"/>
            <a:ext cx="1785900" cy="13200"/>
          </a:xfrm>
          <a:prstGeom prst="straightConnector1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5"/>
          <p:cNvSpPr txBox="1"/>
          <p:nvPr>
            <p:ph type="title"/>
          </p:nvPr>
        </p:nvSpPr>
        <p:spPr>
          <a:xfrm>
            <a:off x="2742958" y="2934000"/>
            <a:ext cx="6702900" cy="9900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</a:rPr>
              <a:t>Multithreading</a:t>
            </a:r>
            <a:endParaRPr sz="7200">
              <a:solidFill>
                <a:schemeClr val="dk1"/>
              </a:solidFill>
            </a:endParaRPr>
          </a:p>
        </p:txBody>
      </p:sp>
      <p:sp>
        <p:nvSpPr>
          <p:cNvPr id="343" name="Google Shape;343;p45"/>
          <p:cNvSpPr txBox="1"/>
          <p:nvPr>
            <p:ph idx="12" type="sldNum"/>
          </p:nvPr>
        </p:nvSpPr>
        <p:spPr>
          <a:xfrm>
            <a:off x="11406074" y="6333134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344" name="Google Shape;344;p45"/>
          <p:cNvSpPr txBox="1"/>
          <p:nvPr>
            <p:ph type="title"/>
          </p:nvPr>
        </p:nvSpPr>
        <p:spPr>
          <a:xfrm>
            <a:off x="436701" y="2934000"/>
            <a:ext cx="11315400" cy="9900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</a:rPr>
              <a:t>What forms can it take?</a:t>
            </a:r>
            <a:endParaRPr sz="7200">
              <a:solidFill>
                <a:schemeClr val="dk1"/>
              </a:solidFill>
            </a:endParaRPr>
          </a:p>
        </p:txBody>
      </p:sp>
      <p:sp>
        <p:nvSpPr>
          <p:cNvPr id="345" name="Google Shape;345;p45"/>
          <p:cNvSpPr txBox="1"/>
          <p:nvPr>
            <p:ph type="title"/>
          </p:nvPr>
        </p:nvSpPr>
        <p:spPr>
          <a:xfrm>
            <a:off x="297825" y="318675"/>
            <a:ext cx="10285500" cy="9900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</a:rPr>
              <a:t>Multithreading Forms</a:t>
            </a:r>
            <a:endParaRPr sz="7200">
              <a:solidFill>
                <a:schemeClr val="dk1"/>
              </a:solidFill>
            </a:endParaRPr>
          </a:p>
        </p:txBody>
      </p:sp>
      <p:sp>
        <p:nvSpPr>
          <p:cNvPr id="346" name="Google Shape;346;p45"/>
          <p:cNvSpPr/>
          <p:nvPr/>
        </p:nvSpPr>
        <p:spPr>
          <a:xfrm>
            <a:off x="637275" y="1446700"/>
            <a:ext cx="7601700" cy="1173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Concurrent Form</a:t>
            </a:r>
            <a:endParaRPr sz="6000"/>
          </a:p>
        </p:txBody>
      </p:sp>
      <p:sp>
        <p:nvSpPr>
          <p:cNvPr id="347" name="Google Shape;347;p45"/>
          <p:cNvSpPr/>
          <p:nvPr/>
        </p:nvSpPr>
        <p:spPr>
          <a:xfrm>
            <a:off x="585125" y="2934000"/>
            <a:ext cx="7653900" cy="1173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Parallel Form</a:t>
            </a:r>
            <a:endParaRPr sz="6000"/>
          </a:p>
        </p:txBody>
      </p:sp>
      <p:sp>
        <p:nvSpPr>
          <p:cNvPr id="348" name="Google Shape;348;p45"/>
          <p:cNvSpPr/>
          <p:nvPr/>
        </p:nvSpPr>
        <p:spPr>
          <a:xfrm>
            <a:off x="480875" y="4421300"/>
            <a:ext cx="7758000" cy="1173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Asynchronous</a:t>
            </a:r>
            <a:r>
              <a:rPr lang="en-US" sz="6000"/>
              <a:t> Form</a:t>
            </a:r>
            <a:endParaRPr sz="6000"/>
          </a:p>
        </p:txBody>
      </p:sp>
      <p:sp>
        <p:nvSpPr>
          <p:cNvPr id="349" name="Google Shape;349;p45"/>
          <p:cNvSpPr/>
          <p:nvPr/>
        </p:nvSpPr>
        <p:spPr>
          <a:xfrm>
            <a:off x="637275" y="1446700"/>
            <a:ext cx="7601700" cy="11736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Concurrent Form</a:t>
            </a:r>
            <a:endParaRPr sz="6000"/>
          </a:p>
        </p:txBody>
      </p:sp>
      <p:sp>
        <p:nvSpPr>
          <p:cNvPr id="350" name="Google Shape;350;p45"/>
          <p:cNvSpPr/>
          <p:nvPr/>
        </p:nvSpPr>
        <p:spPr>
          <a:xfrm>
            <a:off x="585125" y="2934000"/>
            <a:ext cx="7653900" cy="1173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Parallel Form</a:t>
            </a:r>
            <a:endParaRPr sz="6000"/>
          </a:p>
        </p:txBody>
      </p:sp>
      <p:sp>
        <p:nvSpPr>
          <p:cNvPr id="351" name="Google Shape;351;p45"/>
          <p:cNvSpPr/>
          <p:nvPr/>
        </p:nvSpPr>
        <p:spPr>
          <a:xfrm>
            <a:off x="480875" y="4421300"/>
            <a:ext cx="7758000" cy="1173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Asynchronous Form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6"/>
          <p:cNvSpPr txBox="1"/>
          <p:nvPr>
            <p:ph type="title"/>
          </p:nvPr>
        </p:nvSpPr>
        <p:spPr>
          <a:xfrm>
            <a:off x="1627347" y="2934000"/>
            <a:ext cx="8827500" cy="9900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</a:rPr>
              <a:t>Form: Concurrency</a:t>
            </a:r>
            <a:endParaRPr sz="7200">
              <a:solidFill>
                <a:schemeClr val="dk1"/>
              </a:solidFill>
            </a:endParaRPr>
          </a:p>
        </p:txBody>
      </p:sp>
      <p:sp>
        <p:nvSpPr>
          <p:cNvPr id="357" name="Google Shape;357;p46"/>
          <p:cNvSpPr txBox="1"/>
          <p:nvPr>
            <p:ph idx="12" type="sldNum"/>
          </p:nvPr>
        </p:nvSpPr>
        <p:spPr>
          <a:xfrm>
            <a:off x="11406074" y="6333134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358" name="Google Shape;358;p46"/>
          <p:cNvSpPr txBox="1"/>
          <p:nvPr>
            <p:ph type="title"/>
          </p:nvPr>
        </p:nvSpPr>
        <p:spPr>
          <a:xfrm>
            <a:off x="308697" y="346800"/>
            <a:ext cx="8827500" cy="9900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</a:rPr>
              <a:t>Form: Concurrency</a:t>
            </a:r>
            <a:endParaRPr sz="7200">
              <a:solidFill>
                <a:schemeClr val="dk1"/>
              </a:solidFill>
            </a:endParaRPr>
          </a:p>
        </p:txBody>
      </p:sp>
      <p:sp>
        <p:nvSpPr>
          <p:cNvPr id="359" name="Google Shape;359;p46"/>
          <p:cNvSpPr/>
          <p:nvPr/>
        </p:nvSpPr>
        <p:spPr>
          <a:xfrm>
            <a:off x="757950" y="1330225"/>
            <a:ext cx="5108400" cy="1614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Multiple Tasks</a:t>
            </a:r>
            <a:endParaRPr sz="6000"/>
          </a:p>
        </p:txBody>
      </p:sp>
      <p:sp>
        <p:nvSpPr>
          <p:cNvPr id="360" name="Google Shape;360;p46"/>
          <p:cNvSpPr/>
          <p:nvPr/>
        </p:nvSpPr>
        <p:spPr>
          <a:xfrm>
            <a:off x="757950" y="3160150"/>
            <a:ext cx="5108400" cy="170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Logically </a:t>
            </a:r>
            <a:endParaRPr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Simultaneous</a:t>
            </a:r>
            <a:endParaRPr i="1" sz="6000"/>
          </a:p>
        </p:txBody>
      </p:sp>
      <p:sp>
        <p:nvSpPr>
          <p:cNvPr id="361" name="Google Shape;361;p46"/>
          <p:cNvSpPr/>
          <p:nvPr/>
        </p:nvSpPr>
        <p:spPr>
          <a:xfrm>
            <a:off x="757950" y="5233975"/>
            <a:ext cx="5108400" cy="1372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Multiple CPUs</a:t>
            </a:r>
            <a:endParaRPr sz="6000"/>
          </a:p>
        </p:txBody>
      </p:sp>
      <p:cxnSp>
        <p:nvCxnSpPr>
          <p:cNvPr id="362" name="Google Shape;362;p46"/>
          <p:cNvCxnSpPr/>
          <p:nvPr/>
        </p:nvCxnSpPr>
        <p:spPr>
          <a:xfrm>
            <a:off x="1160225" y="5031975"/>
            <a:ext cx="4093500" cy="17076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46"/>
          <p:cNvCxnSpPr/>
          <p:nvPr/>
        </p:nvCxnSpPr>
        <p:spPr>
          <a:xfrm flipH="1" rot="10800000">
            <a:off x="1264500" y="5058200"/>
            <a:ext cx="4067100" cy="16815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4" name="Google Shape;36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6675" y="1412988"/>
            <a:ext cx="4846599" cy="5042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5" name="Google Shape;365;p46"/>
          <p:cNvCxnSpPr/>
          <p:nvPr/>
        </p:nvCxnSpPr>
        <p:spPr>
          <a:xfrm>
            <a:off x="8752825" y="2541200"/>
            <a:ext cx="989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6" name="Google Shape;366;p46"/>
          <p:cNvCxnSpPr/>
          <p:nvPr/>
        </p:nvCxnSpPr>
        <p:spPr>
          <a:xfrm>
            <a:off x="8795125" y="3991200"/>
            <a:ext cx="989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7" name="Google Shape;367;p46"/>
          <p:cNvCxnSpPr/>
          <p:nvPr/>
        </p:nvCxnSpPr>
        <p:spPr>
          <a:xfrm>
            <a:off x="8795125" y="5461925"/>
            <a:ext cx="989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/>
          <p:nvPr>
            <p:ph idx="12" type="sldNum"/>
          </p:nvPr>
        </p:nvSpPr>
        <p:spPr>
          <a:xfrm>
            <a:off x="11406074" y="6333134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142" name="Google Shape;142;p29"/>
          <p:cNvSpPr txBox="1"/>
          <p:nvPr/>
        </p:nvSpPr>
        <p:spPr>
          <a:xfrm>
            <a:off x="381825" y="214825"/>
            <a:ext cx="4714200" cy="9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FFFFFF"/>
                </a:solidFill>
              </a:rPr>
              <a:t>G</a:t>
            </a:r>
            <a:r>
              <a:rPr b="1" lang="en-US" sz="7200">
                <a:solidFill>
                  <a:srgbClr val="FFFFFF"/>
                </a:solidFill>
              </a:rPr>
              <a:t>oals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3" name="Google Shape;143;p29"/>
          <p:cNvSpPr/>
          <p:nvPr/>
        </p:nvSpPr>
        <p:spPr>
          <a:xfrm>
            <a:off x="801275" y="1508300"/>
            <a:ext cx="11029500" cy="1355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Concurrency and Its Forms</a:t>
            </a:r>
            <a:endParaRPr sz="6000"/>
          </a:p>
        </p:txBody>
      </p:sp>
      <p:sp>
        <p:nvSpPr>
          <p:cNvPr id="144" name="Google Shape;144;p29"/>
          <p:cNvSpPr/>
          <p:nvPr/>
        </p:nvSpPr>
        <p:spPr>
          <a:xfrm>
            <a:off x="801275" y="3428225"/>
            <a:ext cx="11029500" cy="1355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Misconceptions of Concurrency</a:t>
            </a:r>
            <a:endParaRPr sz="6000"/>
          </a:p>
        </p:txBody>
      </p:sp>
      <p:cxnSp>
        <p:nvCxnSpPr>
          <p:cNvPr id="145" name="Google Shape;145;p29"/>
          <p:cNvCxnSpPr/>
          <p:nvPr/>
        </p:nvCxnSpPr>
        <p:spPr>
          <a:xfrm>
            <a:off x="1119425" y="3110850"/>
            <a:ext cx="10345800" cy="200310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29"/>
          <p:cNvCxnSpPr/>
          <p:nvPr/>
        </p:nvCxnSpPr>
        <p:spPr>
          <a:xfrm flipH="1" rot="10800000">
            <a:off x="1143125" y="3190650"/>
            <a:ext cx="10283400" cy="192330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" name="Google Shape;147;p29"/>
          <p:cNvSpPr/>
          <p:nvPr/>
        </p:nvSpPr>
        <p:spPr>
          <a:xfrm>
            <a:off x="801275" y="5361400"/>
            <a:ext cx="11029500" cy="1355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Workflows: How’s and Why’s</a:t>
            </a:r>
            <a:endParaRPr sz="6000"/>
          </a:p>
        </p:txBody>
      </p:sp>
      <p:sp>
        <p:nvSpPr>
          <p:cNvPr id="148" name="Google Shape;148;p29"/>
          <p:cNvSpPr txBox="1"/>
          <p:nvPr>
            <p:ph type="title"/>
          </p:nvPr>
        </p:nvSpPr>
        <p:spPr>
          <a:xfrm>
            <a:off x="1834637" y="3617400"/>
            <a:ext cx="9591900" cy="9900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</a:rPr>
              <a:t>What are our goals?</a:t>
            </a:r>
            <a:endParaRPr sz="72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7"/>
          <p:cNvSpPr txBox="1"/>
          <p:nvPr>
            <p:ph type="title"/>
          </p:nvPr>
        </p:nvSpPr>
        <p:spPr>
          <a:xfrm>
            <a:off x="2775658" y="2934000"/>
            <a:ext cx="6637500" cy="9900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</a:rPr>
              <a:t>Too Abstract?</a:t>
            </a:r>
            <a:endParaRPr sz="7200">
              <a:solidFill>
                <a:schemeClr val="dk1"/>
              </a:solidFill>
            </a:endParaRPr>
          </a:p>
        </p:txBody>
      </p:sp>
      <p:sp>
        <p:nvSpPr>
          <p:cNvPr id="373" name="Google Shape;373;p47"/>
          <p:cNvSpPr txBox="1"/>
          <p:nvPr>
            <p:ph idx="12" type="sldNum"/>
          </p:nvPr>
        </p:nvSpPr>
        <p:spPr>
          <a:xfrm>
            <a:off x="11406074" y="6333134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374" name="Google Shape;374;p47"/>
          <p:cNvSpPr txBox="1"/>
          <p:nvPr>
            <p:ph type="title"/>
          </p:nvPr>
        </p:nvSpPr>
        <p:spPr>
          <a:xfrm>
            <a:off x="879950" y="2888850"/>
            <a:ext cx="10428900" cy="9900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</a:rPr>
              <a:t>Let’s Code Something</a:t>
            </a:r>
            <a:endParaRPr sz="7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8"/>
          <p:cNvSpPr txBox="1"/>
          <p:nvPr>
            <p:ph type="title"/>
          </p:nvPr>
        </p:nvSpPr>
        <p:spPr>
          <a:xfrm>
            <a:off x="1614322" y="2464700"/>
            <a:ext cx="8827500" cy="9900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</a:rPr>
              <a:t>Goal: Develop App</a:t>
            </a:r>
            <a:endParaRPr sz="7200">
              <a:solidFill>
                <a:schemeClr val="dk1"/>
              </a:solidFill>
            </a:endParaRPr>
          </a:p>
        </p:txBody>
      </p:sp>
      <p:sp>
        <p:nvSpPr>
          <p:cNvPr id="380" name="Google Shape;380;p48"/>
          <p:cNvSpPr txBox="1"/>
          <p:nvPr>
            <p:ph idx="12" type="sldNum"/>
          </p:nvPr>
        </p:nvSpPr>
        <p:spPr>
          <a:xfrm>
            <a:off x="11406074" y="6333134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381" name="Google Shape;381;p48"/>
          <p:cNvSpPr txBox="1"/>
          <p:nvPr>
            <p:ph type="title"/>
          </p:nvPr>
        </p:nvSpPr>
        <p:spPr>
          <a:xfrm>
            <a:off x="308697" y="346800"/>
            <a:ext cx="8827500" cy="9900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</a:rPr>
              <a:t>Form: Concurrency</a:t>
            </a:r>
            <a:endParaRPr sz="7200">
              <a:solidFill>
                <a:schemeClr val="dk1"/>
              </a:solidFill>
            </a:endParaRPr>
          </a:p>
        </p:txBody>
      </p:sp>
      <p:sp>
        <p:nvSpPr>
          <p:cNvPr id="382" name="Google Shape;382;p48"/>
          <p:cNvSpPr txBox="1"/>
          <p:nvPr>
            <p:ph type="title"/>
          </p:nvPr>
        </p:nvSpPr>
        <p:spPr>
          <a:xfrm>
            <a:off x="1614322" y="2464700"/>
            <a:ext cx="8827500" cy="9900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</a:rPr>
              <a:t>What do we need?</a:t>
            </a:r>
            <a:endParaRPr sz="7200">
              <a:solidFill>
                <a:schemeClr val="dk1"/>
              </a:solidFill>
            </a:endParaRPr>
          </a:p>
        </p:txBody>
      </p:sp>
      <p:pic>
        <p:nvPicPr>
          <p:cNvPr id="383" name="Google Shape;38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775" y="3955575"/>
            <a:ext cx="2428274" cy="237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9250" y="3955575"/>
            <a:ext cx="4092252" cy="244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9"/>
          <p:cNvSpPr txBox="1"/>
          <p:nvPr>
            <p:ph idx="12" type="sldNum"/>
          </p:nvPr>
        </p:nvSpPr>
        <p:spPr>
          <a:xfrm>
            <a:off x="11406074" y="6333134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390" name="Google Shape;390;p49"/>
          <p:cNvSpPr txBox="1"/>
          <p:nvPr>
            <p:ph type="title"/>
          </p:nvPr>
        </p:nvSpPr>
        <p:spPr>
          <a:xfrm>
            <a:off x="308697" y="346800"/>
            <a:ext cx="8827500" cy="9900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</a:rPr>
              <a:t>Form: Concurrency</a:t>
            </a:r>
            <a:endParaRPr sz="7200">
              <a:solidFill>
                <a:schemeClr val="dk1"/>
              </a:solidFill>
            </a:endParaRPr>
          </a:p>
        </p:txBody>
      </p:sp>
      <p:cxnSp>
        <p:nvCxnSpPr>
          <p:cNvPr id="391" name="Google Shape;391;p49"/>
          <p:cNvCxnSpPr/>
          <p:nvPr/>
        </p:nvCxnSpPr>
        <p:spPr>
          <a:xfrm>
            <a:off x="713750" y="3178263"/>
            <a:ext cx="11251800" cy="16200"/>
          </a:xfrm>
          <a:prstGeom prst="straightConnector1">
            <a:avLst/>
          </a:prstGeom>
          <a:noFill/>
          <a:ln cap="flat" cmpd="sng" w="76200">
            <a:solidFill>
              <a:srgbClr val="F9CB9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2" name="Google Shape;392;p49"/>
          <p:cNvSpPr txBox="1"/>
          <p:nvPr>
            <p:ph idx="2" type="body"/>
          </p:nvPr>
        </p:nvSpPr>
        <p:spPr>
          <a:xfrm>
            <a:off x="1707550" y="4062875"/>
            <a:ext cx="9425400" cy="1288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139700" lvl="0" marL="0" rtl="0" algn="l">
              <a:spcBef>
                <a:spcPts val="1100"/>
              </a:spcBef>
              <a:spcAft>
                <a:spcPts val="300"/>
              </a:spcAft>
              <a:buNone/>
            </a:pPr>
            <a:r>
              <a:rPr lang="en-US" sz="3600">
                <a:solidFill>
                  <a:srgbClr val="FFFFFF"/>
                </a:solidFill>
              </a:rPr>
              <a:t>Coffee, Code, Coffee, Code, Coffee, Code...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393" name="Google Shape;39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950" y="2318850"/>
            <a:ext cx="1773875" cy="173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3875" y="2326050"/>
            <a:ext cx="1773875" cy="173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44075" y="2326050"/>
            <a:ext cx="1773875" cy="1736826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9"/>
          <p:cNvSpPr txBox="1"/>
          <p:nvPr/>
        </p:nvSpPr>
        <p:spPr>
          <a:xfrm>
            <a:off x="89550" y="2874475"/>
            <a:ext cx="6555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9CB9C"/>
                </a:solidFill>
              </a:rPr>
              <a:t>T1</a:t>
            </a:r>
            <a:endParaRPr sz="3000">
              <a:solidFill>
                <a:srgbClr val="F9CB9C"/>
              </a:solidFill>
            </a:endParaRPr>
          </a:p>
        </p:txBody>
      </p:sp>
      <p:pic>
        <p:nvPicPr>
          <p:cNvPr id="397" name="Google Shape;39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6150" y="2318850"/>
            <a:ext cx="2503401" cy="173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6850" y="2326050"/>
            <a:ext cx="2503401" cy="173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0"/>
          <p:cNvSpPr txBox="1"/>
          <p:nvPr>
            <p:ph idx="12" type="sldNum"/>
          </p:nvPr>
        </p:nvSpPr>
        <p:spPr>
          <a:xfrm>
            <a:off x="11406074" y="6333134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404" name="Google Shape;404;p50"/>
          <p:cNvSpPr txBox="1"/>
          <p:nvPr>
            <p:ph type="title"/>
          </p:nvPr>
        </p:nvSpPr>
        <p:spPr>
          <a:xfrm>
            <a:off x="297825" y="318675"/>
            <a:ext cx="10285500" cy="9900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</a:rPr>
              <a:t>Multithreading Forms</a:t>
            </a:r>
            <a:endParaRPr sz="7200">
              <a:solidFill>
                <a:schemeClr val="dk1"/>
              </a:solidFill>
            </a:endParaRPr>
          </a:p>
        </p:txBody>
      </p:sp>
      <p:sp>
        <p:nvSpPr>
          <p:cNvPr id="405" name="Google Shape;405;p50"/>
          <p:cNvSpPr/>
          <p:nvPr/>
        </p:nvSpPr>
        <p:spPr>
          <a:xfrm>
            <a:off x="637275" y="1446700"/>
            <a:ext cx="7601700" cy="1173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Concurrent Form</a:t>
            </a:r>
            <a:endParaRPr sz="6000"/>
          </a:p>
        </p:txBody>
      </p:sp>
      <p:sp>
        <p:nvSpPr>
          <p:cNvPr id="406" name="Google Shape;406;p50"/>
          <p:cNvSpPr/>
          <p:nvPr/>
        </p:nvSpPr>
        <p:spPr>
          <a:xfrm>
            <a:off x="585125" y="2934000"/>
            <a:ext cx="7653900" cy="1173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Parallel Form</a:t>
            </a:r>
            <a:endParaRPr sz="6000"/>
          </a:p>
        </p:txBody>
      </p:sp>
      <p:sp>
        <p:nvSpPr>
          <p:cNvPr id="407" name="Google Shape;407;p50"/>
          <p:cNvSpPr/>
          <p:nvPr/>
        </p:nvSpPr>
        <p:spPr>
          <a:xfrm>
            <a:off x="480875" y="4421300"/>
            <a:ext cx="7758000" cy="1173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Asynchronous Form</a:t>
            </a:r>
            <a:endParaRPr sz="6000"/>
          </a:p>
        </p:txBody>
      </p:sp>
      <p:sp>
        <p:nvSpPr>
          <p:cNvPr id="408" name="Google Shape;408;p50"/>
          <p:cNvSpPr/>
          <p:nvPr/>
        </p:nvSpPr>
        <p:spPr>
          <a:xfrm>
            <a:off x="637275" y="1446700"/>
            <a:ext cx="7601700" cy="11736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Concurrent Form</a:t>
            </a:r>
            <a:endParaRPr sz="6000"/>
          </a:p>
        </p:txBody>
      </p:sp>
      <p:sp>
        <p:nvSpPr>
          <p:cNvPr id="409" name="Google Shape;409;p50"/>
          <p:cNvSpPr/>
          <p:nvPr/>
        </p:nvSpPr>
        <p:spPr>
          <a:xfrm>
            <a:off x="585125" y="2934000"/>
            <a:ext cx="7653900" cy="1173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Parallel Form</a:t>
            </a:r>
            <a:endParaRPr sz="6000"/>
          </a:p>
        </p:txBody>
      </p:sp>
      <p:sp>
        <p:nvSpPr>
          <p:cNvPr id="410" name="Google Shape;410;p50"/>
          <p:cNvSpPr/>
          <p:nvPr/>
        </p:nvSpPr>
        <p:spPr>
          <a:xfrm>
            <a:off x="480875" y="4421300"/>
            <a:ext cx="7758000" cy="1173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Asynchronous Form</a:t>
            </a:r>
            <a:endParaRPr sz="6000"/>
          </a:p>
        </p:txBody>
      </p:sp>
      <p:sp>
        <p:nvSpPr>
          <p:cNvPr id="411" name="Google Shape;411;p50"/>
          <p:cNvSpPr/>
          <p:nvPr/>
        </p:nvSpPr>
        <p:spPr>
          <a:xfrm>
            <a:off x="637275" y="1446700"/>
            <a:ext cx="7601700" cy="1173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Concurrent Form</a:t>
            </a:r>
            <a:endParaRPr sz="6000"/>
          </a:p>
        </p:txBody>
      </p:sp>
      <p:sp>
        <p:nvSpPr>
          <p:cNvPr id="412" name="Google Shape;412;p50"/>
          <p:cNvSpPr/>
          <p:nvPr/>
        </p:nvSpPr>
        <p:spPr>
          <a:xfrm>
            <a:off x="585125" y="2934000"/>
            <a:ext cx="7653900" cy="11736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Parallel Form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1"/>
          <p:cNvSpPr txBox="1"/>
          <p:nvPr>
            <p:ph type="title"/>
          </p:nvPr>
        </p:nvSpPr>
        <p:spPr>
          <a:xfrm>
            <a:off x="1627347" y="2934000"/>
            <a:ext cx="8827500" cy="9900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</a:rPr>
              <a:t>Form: </a:t>
            </a:r>
            <a:r>
              <a:rPr lang="en-US" sz="7200">
                <a:solidFill>
                  <a:schemeClr val="dk1"/>
                </a:solidFill>
              </a:rPr>
              <a:t>Parallelism</a:t>
            </a:r>
            <a:endParaRPr sz="7200">
              <a:solidFill>
                <a:schemeClr val="dk1"/>
              </a:solidFill>
            </a:endParaRPr>
          </a:p>
        </p:txBody>
      </p:sp>
      <p:sp>
        <p:nvSpPr>
          <p:cNvPr id="418" name="Google Shape;418;p51"/>
          <p:cNvSpPr txBox="1"/>
          <p:nvPr>
            <p:ph idx="12" type="sldNum"/>
          </p:nvPr>
        </p:nvSpPr>
        <p:spPr>
          <a:xfrm>
            <a:off x="11406074" y="6333134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419" name="Google Shape;419;p51"/>
          <p:cNvSpPr txBox="1"/>
          <p:nvPr>
            <p:ph type="title"/>
          </p:nvPr>
        </p:nvSpPr>
        <p:spPr>
          <a:xfrm>
            <a:off x="308697" y="346800"/>
            <a:ext cx="8827500" cy="9900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</a:rPr>
              <a:t>Form: </a:t>
            </a:r>
            <a:r>
              <a:rPr lang="en-US" sz="7200">
                <a:solidFill>
                  <a:schemeClr val="dk1"/>
                </a:solidFill>
              </a:rPr>
              <a:t>Parallelism</a:t>
            </a:r>
            <a:endParaRPr sz="7200">
              <a:solidFill>
                <a:schemeClr val="dk1"/>
              </a:solidFill>
            </a:endParaRPr>
          </a:p>
        </p:txBody>
      </p:sp>
      <p:sp>
        <p:nvSpPr>
          <p:cNvPr id="420" name="Google Shape;420;p51"/>
          <p:cNvSpPr/>
          <p:nvPr/>
        </p:nvSpPr>
        <p:spPr>
          <a:xfrm>
            <a:off x="529350" y="1251475"/>
            <a:ext cx="5108400" cy="1908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Multiple (Sub)Tasks</a:t>
            </a:r>
            <a:endParaRPr sz="6000"/>
          </a:p>
        </p:txBody>
      </p:sp>
      <p:sp>
        <p:nvSpPr>
          <p:cNvPr id="421" name="Google Shape;421;p51"/>
          <p:cNvSpPr/>
          <p:nvPr/>
        </p:nvSpPr>
        <p:spPr>
          <a:xfrm>
            <a:off x="529350" y="3343825"/>
            <a:ext cx="5108400" cy="170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Physically</a:t>
            </a:r>
            <a:r>
              <a:rPr lang="en-US" sz="6000"/>
              <a:t> </a:t>
            </a:r>
            <a:endParaRPr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Simultaneous</a:t>
            </a:r>
            <a:endParaRPr i="1" sz="6000"/>
          </a:p>
        </p:txBody>
      </p:sp>
      <p:sp>
        <p:nvSpPr>
          <p:cNvPr id="422" name="Google Shape;422;p51"/>
          <p:cNvSpPr/>
          <p:nvPr/>
        </p:nvSpPr>
        <p:spPr>
          <a:xfrm>
            <a:off x="529350" y="5233975"/>
            <a:ext cx="5108400" cy="1372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Multiple CPUs</a:t>
            </a:r>
            <a:endParaRPr sz="6000"/>
          </a:p>
        </p:txBody>
      </p:sp>
      <p:pic>
        <p:nvPicPr>
          <p:cNvPr id="423" name="Google Shape;423;p51"/>
          <p:cNvPicPr preferRelativeResize="0"/>
          <p:nvPr/>
        </p:nvPicPr>
        <p:blipFill rotWithShape="1">
          <a:blip r:embed="rId3">
            <a:alphaModFix/>
          </a:blip>
          <a:srcRect b="0" l="0" r="6463" t="0"/>
          <a:stretch/>
        </p:blipFill>
        <p:spPr>
          <a:xfrm>
            <a:off x="5971875" y="2158963"/>
            <a:ext cx="6085825" cy="3352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4" name="Google Shape;424;p51"/>
          <p:cNvCxnSpPr/>
          <p:nvPr/>
        </p:nvCxnSpPr>
        <p:spPr>
          <a:xfrm flipH="1" rot="10800000">
            <a:off x="7822700" y="3210538"/>
            <a:ext cx="707100" cy="6480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5" name="Google Shape;425;p51"/>
          <p:cNvCxnSpPr/>
          <p:nvPr/>
        </p:nvCxnSpPr>
        <p:spPr>
          <a:xfrm>
            <a:off x="7802000" y="3858538"/>
            <a:ext cx="748500" cy="6834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6" name="Google Shape;426;p51"/>
          <p:cNvCxnSpPr/>
          <p:nvPr/>
        </p:nvCxnSpPr>
        <p:spPr>
          <a:xfrm flipH="1" rot="10800000">
            <a:off x="9839750" y="3876238"/>
            <a:ext cx="707100" cy="6480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7" name="Google Shape;427;p51"/>
          <p:cNvCxnSpPr/>
          <p:nvPr/>
        </p:nvCxnSpPr>
        <p:spPr>
          <a:xfrm>
            <a:off x="9819050" y="3192838"/>
            <a:ext cx="714000" cy="6774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2"/>
          <p:cNvSpPr txBox="1"/>
          <p:nvPr>
            <p:ph type="title"/>
          </p:nvPr>
        </p:nvSpPr>
        <p:spPr>
          <a:xfrm>
            <a:off x="1614322" y="2464700"/>
            <a:ext cx="8827500" cy="9900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</a:rPr>
              <a:t>Goal: Develop App</a:t>
            </a:r>
            <a:endParaRPr sz="7200">
              <a:solidFill>
                <a:schemeClr val="dk1"/>
              </a:solidFill>
            </a:endParaRPr>
          </a:p>
        </p:txBody>
      </p:sp>
      <p:sp>
        <p:nvSpPr>
          <p:cNvPr id="433" name="Google Shape;433;p52"/>
          <p:cNvSpPr txBox="1"/>
          <p:nvPr>
            <p:ph idx="12" type="sldNum"/>
          </p:nvPr>
        </p:nvSpPr>
        <p:spPr>
          <a:xfrm>
            <a:off x="11406074" y="6333134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434" name="Google Shape;434;p52"/>
          <p:cNvSpPr txBox="1"/>
          <p:nvPr>
            <p:ph type="title"/>
          </p:nvPr>
        </p:nvSpPr>
        <p:spPr>
          <a:xfrm>
            <a:off x="308697" y="346800"/>
            <a:ext cx="8827500" cy="9900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</a:rPr>
              <a:t>Form: Parallelism</a:t>
            </a:r>
            <a:endParaRPr sz="7200">
              <a:solidFill>
                <a:schemeClr val="dk1"/>
              </a:solidFill>
            </a:endParaRPr>
          </a:p>
        </p:txBody>
      </p:sp>
      <p:pic>
        <p:nvPicPr>
          <p:cNvPr id="435" name="Google Shape;43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775" y="3955575"/>
            <a:ext cx="2428274" cy="237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9250" y="3955575"/>
            <a:ext cx="4092252" cy="244045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52"/>
          <p:cNvSpPr txBox="1"/>
          <p:nvPr>
            <p:ph type="title"/>
          </p:nvPr>
        </p:nvSpPr>
        <p:spPr>
          <a:xfrm>
            <a:off x="4249800" y="2484725"/>
            <a:ext cx="4092300" cy="9900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</a:rPr>
              <a:t>But Now</a:t>
            </a:r>
            <a:endParaRPr sz="7200">
              <a:solidFill>
                <a:schemeClr val="dk1"/>
              </a:solidFill>
            </a:endParaRPr>
          </a:p>
        </p:txBody>
      </p:sp>
      <p:sp>
        <p:nvSpPr>
          <p:cNvPr id="438" name="Google Shape;438;p52"/>
          <p:cNvSpPr txBox="1"/>
          <p:nvPr>
            <p:ph type="title"/>
          </p:nvPr>
        </p:nvSpPr>
        <p:spPr>
          <a:xfrm>
            <a:off x="3102625" y="2464700"/>
            <a:ext cx="6935100" cy="9900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</a:rPr>
              <a:t>As Ambidexter</a:t>
            </a:r>
            <a:endParaRPr sz="7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3"/>
          <p:cNvSpPr txBox="1"/>
          <p:nvPr>
            <p:ph idx="12" type="sldNum"/>
          </p:nvPr>
        </p:nvSpPr>
        <p:spPr>
          <a:xfrm>
            <a:off x="11406074" y="6333134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444" name="Google Shape;444;p53"/>
          <p:cNvSpPr txBox="1"/>
          <p:nvPr>
            <p:ph type="title"/>
          </p:nvPr>
        </p:nvSpPr>
        <p:spPr>
          <a:xfrm>
            <a:off x="308697" y="346800"/>
            <a:ext cx="8827500" cy="9900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</a:rPr>
              <a:t>Form: Parallelism</a:t>
            </a:r>
            <a:endParaRPr sz="7200">
              <a:solidFill>
                <a:schemeClr val="dk1"/>
              </a:solidFill>
            </a:endParaRPr>
          </a:p>
        </p:txBody>
      </p:sp>
      <p:cxnSp>
        <p:nvCxnSpPr>
          <p:cNvPr id="445" name="Google Shape;445;p53"/>
          <p:cNvCxnSpPr/>
          <p:nvPr/>
        </p:nvCxnSpPr>
        <p:spPr>
          <a:xfrm>
            <a:off x="704413" y="2252688"/>
            <a:ext cx="11251800" cy="16200"/>
          </a:xfrm>
          <a:prstGeom prst="straightConnector1">
            <a:avLst/>
          </a:prstGeom>
          <a:noFill/>
          <a:ln cap="flat" cmpd="sng" w="76200">
            <a:solidFill>
              <a:srgbClr val="F9CB9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6" name="Google Shape;446;p53"/>
          <p:cNvSpPr txBox="1"/>
          <p:nvPr>
            <p:ph idx="2" type="body"/>
          </p:nvPr>
        </p:nvSpPr>
        <p:spPr>
          <a:xfrm>
            <a:off x="1698213" y="3137300"/>
            <a:ext cx="9425400" cy="1288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139700" lvl="0" marL="0" rtl="0" algn="l">
              <a:spcBef>
                <a:spcPts val="1100"/>
              </a:spcBef>
              <a:spcAft>
                <a:spcPts val="300"/>
              </a:spcAft>
              <a:buNone/>
            </a:pPr>
            <a:r>
              <a:rPr lang="en-US" sz="3600">
                <a:solidFill>
                  <a:srgbClr val="FFFFFF"/>
                </a:solidFill>
              </a:rPr>
              <a:t>Coffee, Coffee, Coffee, </a:t>
            </a:r>
            <a:r>
              <a:rPr lang="en-US" sz="3600">
                <a:solidFill>
                  <a:srgbClr val="FFFFFF"/>
                </a:solidFill>
              </a:rPr>
              <a:t>Coffee</a:t>
            </a:r>
            <a:r>
              <a:rPr lang="en-US" sz="3600">
                <a:solidFill>
                  <a:srgbClr val="FFFFFF"/>
                </a:solidFill>
              </a:rPr>
              <a:t>, </a:t>
            </a:r>
            <a:r>
              <a:rPr lang="en-US" sz="3600">
                <a:solidFill>
                  <a:srgbClr val="FFFFFF"/>
                </a:solidFill>
              </a:rPr>
              <a:t>Coffee</a:t>
            </a:r>
            <a:r>
              <a:rPr lang="en-US" sz="3600">
                <a:solidFill>
                  <a:srgbClr val="FFFFFF"/>
                </a:solidFill>
              </a:rPr>
              <a:t>...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447" name="Google Shape;44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613" y="1393275"/>
            <a:ext cx="1773875" cy="173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4538" y="1400475"/>
            <a:ext cx="1773875" cy="173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8538" y="1400475"/>
            <a:ext cx="1773875" cy="1736826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53"/>
          <p:cNvSpPr txBox="1"/>
          <p:nvPr/>
        </p:nvSpPr>
        <p:spPr>
          <a:xfrm>
            <a:off x="80213" y="1948900"/>
            <a:ext cx="6555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9CB9C"/>
                </a:solidFill>
              </a:rPr>
              <a:t>T1</a:t>
            </a:r>
            <a:endParaRPr sz="3000">
              <a:solidFill>
                <a:srgbClr val="F9CB9C"/>
              </a:solidFill>
            </a:endParaRPr>
          </a:p>
        </p:txBody>
      </p:sp>
      <p:cxnSp>
        <p:nvCxnSpPr>
          <p:cNvPr id="451" name="Google Shape;451;p53"/>
          <p:cNvCxnSpPr/>
          <p:nvPr/>
        </p:nvCxnSpPr>
        <p:spPr>
          <a:xfrm>
            <a:off x="784613" y="4986238"/>
            <a:ext cx="11251800" cy="16200"/>
          </a:xfrm>
          <a:prstGeom prst="straightConnector1">
            <a:avLst/>
          </a:prstGeom>
          <a:noFill/>
          <a:ln cap="flat" cmpd="sng" w="76200">
            <a:solidFill>
              <a:srgbClr val="F9CB9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53"/>
          <p:cNvSpPr txBox="1"/>
          <p:nvPr>
            <p:ph idx="2" type="body"/>
          </p:nvPr>
        </p:nvSpPr>
        <p:spPr>
          <a:xfrm>
            <a:off x="1778413" y="5870850"/>
            <a:ext cx="9425400" cy="1288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139700" lvl="0" marL="0" rtl="0" algn="l">
              <a:spcBef>
                <a:spcPts val="1100"/>
              </a:spcBef>
              <a:spcAft>
                <a:spcPts val="300"/>
              </a:spcAft>
              <a:buNone/>
            </a:pPr>
            <a:r>
              <a:rPr lang="en-US" sz="3600">
                <a:solidFill>
                  <a:srgbClr val="FFFFFF"/>
                </a:solidFill>
              </a:rPr>
              <a:t>Code</a:t>
            </a:r>
            <a:r>
              <a:rPr lang="en-US" sz="3600">
                <a:solidFill>
                  <a:srgbClr val="FFFFFF"/>
                </a:solidFill>
              </a:rPr>
              <a:t>, Code, Code, Code, Code, Code...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453" name="Google Shape;453;p53"/>
          <p:cNvSpPr txBox="1"/>
          <p:nvPr/>
        </p:nvSpPr>
        <p:spPr>
          <a:xfrm>
            <a:off x="160413" y="4682450"/>
            <a:ext cx="6555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9CB9C"/>
                </a:solidFill>
              </a:rPr>
              <a:t>T2</a:t>
            </a:r>
            <a:endParaRPr sz="3000">
              <a:solidFill>
                <a:srgbClr val="F9CB9C"/>
              </a:solidFill>
            </a:endParaRPr>
          </a:p>
        </p:txBody>
      </p:sp>
      <p:pic>
        <p:nvPicPr>
          <p:cNvPr id="454" name="Google Shape;45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6399" y="4214050"/>
            <a:ext cx="2388055" cy="16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4174" y="4214050"/>
            <a:ext cx="2388051" cy="1656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1575" y="1400475"/>
            <a:ext cx="1773875" cy="173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4650" y="1400475"/>
            <a:ext cx="1773875" cy="173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4824" y="4214050"/>
            <a:ext cx="2388055" cy="16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11949" y="4214050"/>
            <a:ext cx="2388055" cy="16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4"/>
          <p:cNvSpPr txBox="1"/>
          <p:nvPr>
            <p:ph idx="12" type="sldNum"/>
          </p:nvPr>
        </p:nvSpPr>
        <p:spPr>
          <a:xfrm>
            <a:off x="11406074" y="6333134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465" name="Google Shape;465;p54"/>
          <p:cNvSpPr txBox="1"/>
          <p:nvPr>
            <p:ph type="title"/>
          </p:nvPr>
        </p:nvSpPr>
        <p:spPr>
          <a:xfrm>
            <a:off x="297825" y="318675"/>
            <a:ext cx="10285500" cy="9900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</a:rPr>
              <a:t>Multithreading Forms</a:t>
            </a:r>
            <a:endParaRPr sz="7200">
              <a:solidFill>
                <a:schemeClr val="dk1"/>
              </a:solidFill>
            </a:endParaRPr>
          </a:p>
        </p:txBody>
      </p:sp>
      <p:sp>
        <p:nvSpPr>
          <p:cNvPr id="466" name="Google Shape;466;p54"/>
          <p:cNvSpPr/>
          <p:nvPr/>
        </p:nvSpPr>
        <p:spPr>
          <a:xfrm>
            <a:off x="637275" y="1446700"/>
            <a:ext cx="7601700" cy="1173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Concurrent Form</a:t>
            </a:r>
            <a:endParaRPr sz="6000"/>
          </a:p>
        </p:txBody>
      </p:sp>
      <p:sp>
        <p:nvSpPr>
          <p:cNvPr id="467" name="Google Shape;467;p54"/>
          <p:cNvSpPr/>
          <p:nvPr/>
        </p:nvSpPr>
        <p:spPr>
          <a:xfrm>
            <a:off x="585125" y="2934000"/>
            <a:ext cx="7653900" cy="1173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Parallel Form</a:t>
            </a:r>
            <a:endParaRPr sz="6000"/>
          </a:p>
        </p:txBody>
      </p:sp>
      <p:sp>
        <p:nvSpPr>
          <p:cNvPr id="468" name="Google Shape;468;p54"/>
          <p:cNvSpPr/>
          <p:nvPr/>
        </p:nvSpPr>
        <p:spPr>
          <a:xfrm>
            <a:off x="480875" y="4421300"/>
            <a:ext cx="7758000" cy="1173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Asynchronous Form</a:t>
            </a:r>
            <a:endParaRPr sz="6000"/>
          </a:p>
        </p:txBody>
      </p:sp>
      <p:sp>
        <p:nvSpPr>
          <p:cNvPr id="469" name="Google Shape;469;p54"/>
          <p:cNvSpPr/>
          <p:nvPr/>
        </p:nvSpPr>
        <p:spPr>
          <a:xfrm>
            <a:off x="637275" y="1446700"/>
            <a:ext cx="7601700" cy="11736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Concurrent Form</a:t>
            </a:r>
            <a:endParaRPr sz="6000"/>
          </a:p>
        </p:txBody>
      </p:sp>
      <p:sp>
        <p:nvSpPr>
          <p:cNvPr id="470" name="Google Shape;470;p54"/>
          <p:cNvSpPr/>
          <p:nvPr/>
        </p:nvSpPr>
        <p:spPr>
          <a:xfrm>
            <a:off x="585125" y="2934000"/>
            <a:ext cx="7653900" cy="1173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Parallel Form</a:t>
            </a:r>
            <a:endParaRPr sz="6000"/>
          </a:p>
        </p:txBody>
      </p:sp>
      <p:sp>
        <p:nvSpPr>
          <p:cNvPr id="471" name="Google Shape;471;p54"/>
          <p:cNvSpPr/>
          <p:nvPr/>
        </p:nvSpPr>
        <p:spPr>
          <a:xfrm>
            <a:off x="480875" y="4421300"/>
            <a:ext cx="7758000" cy="1173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Asynchronous Form</a:t>
            </a:r>
            <a:endParaRPr sz="6000"/>
          </a:p>
        </p:txBody>
      </p:sp>
      <p:sp>
        <p:nvSpPr>
          <p:cNvPr id="472" name="Google Shape;472;p54"/>
          <p:cNvSpPr/>
          <p:nvPr/>
        </p:nvSpPr>
        <p:spPr>
          <a:xfrm>
            <a:off x="637275" y="1446700"/>
            <a:ext cx="7601700" cy="1173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Concurrent Form</a:t>
            </a:r>
            <a:endParaRPr sz="6000"/>
          </a:p>
        </p:txBody>
      </p:sp>
      <p:sp>
        <p:nvSpPr>
          <p:cNvPr id="473" name="Google Shape;473;p54"/>
          <p:cNvSpPr/>
          <p:nvPr/>
        </p:nvSpPr>
        <p:spPr>
          <a:xfrm>
            <a:off x="585125" y="2934000"/>
            <a:ext cx="7653900" cy="11736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Parallel Form</a:t>
            </a:r>
            <a:endParaRPr sz="6000"/>
          </a:p>
        </p:txBody>
      </p:sp>
      <p:sp>
        <p:nvSpPr>
          <p:cNvPr id="474" name="Google Shape;474;p54"/>
          <p:cNvSpPr/>
          <p:nvPr/>
        </p:nvSpPr>
        <p:spPr>
          <a:xfrm>
            <a:off x="585125" y="2934000"/>
            <a:ext cx="7653900" cy="1173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Parallel Form</a:t>
            </a:r>
            <a:endParaRPr sz="6000"/>
          </a:p>
        </p:txBody>
      </p:sp>
      <p:sp>
        <p:nvSpPr>
          <p:cNvPr id="475" name="Google Shape;475;p54"/>
          <p:cNvSpPr/>
          <p:nvPr/>
        </p:nvSpPr>
        <p:spPr>
          <a:xfrm>
            <a:off x="480875" y="4421300"/>
            <a:ext cx="7758000" cy="11736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Asynchronous Form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5"/>
          <p:cNvSpPr txBox="1"/>
          <p:nvPr>
            <p:ph type="title"/>
          </p:nvPr>
        </p:nvSpPr>
        <p:spPr>
          <a:xfrm>
            <a:off x="1627347" y="2934000"/>
            <a:ext cx="8827500" cy="9900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</a:rPr>
              <a:t>Form: </a:t>
            </a:r>
            <a:r>
              <a:rPr lang="en-US" sz="7200">
                <a:solidFill>
                  <a:schemeClr val="dk1"/>
                </a:solidFill>
              </a:rPr>
              <a:t>Asynchrony</a:t>
            </a:r>
            <a:endParaRPr sz="7200">
              <a:solidFill>
                <a:schemeClr val="dk1"/>
              </a:solidFill>
            </a:endParaRPr>
          </a:p>
        </p:txBody>
      </p:sp>
      <p:sp>
        <p:nvSpPr>
          <p:cNvPr id="481" name="Google Shape;481;p55"/>
          <p:cNvSpPr txBox="1"/>
          <p:nvPr>
            <p:ph idx="12" type="sldNum"/>
          </p:nvPr>
        </p:nvSpPr>
        <p:spPr>
          <a:xfrm>
            <a:off x="11406074" y="6333134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482" name="Google Shape;482;p55"/>
          <p:cNvSpPr txBox="1"/>
          <p:nvPr>
            <p:ph type="title"/>
          </p:nvPr>
        </p:nvSpPr>
        <p:spPr>
          <a:xfrm>
            <a:off x="308697" y="346800"/>
            <a:ext cx="8827500" cy="9900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</a:rPr>
              <a:t>Form: A</a:t>
            </a:r>
            <a:r>
              <a:rPr lang="en-US" sz="7200">
                <a:solidFill>
                  <a:schemeClr val="dk1"/>
                </a:solidFill>
              </a:rPr>
              <a:t>synchrony</a:t>
            </a:r>
            <a:endParaRPr sz="7200">
              <a:solidFill>
                <a:schemeClr val="dk1"/>
              </a:solidFill>
            </a:endParaRPr>
          </a:p>
        </p:txBody>
      </p:sp>
      <p:sp>
        <p:nvSpPr>
          <p:cNvPr id="483" name="Google Shape;483;p55"/>
          <p:cNvSpPr/>
          <p:nvPr/>
        </p:nvSpPr>
        <p:spPr>
          <a:xfrm>
            <a:off x="412025" y="1453675"/>
            <a:ext cx="5108400" cy="1390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Fire &amp; Forget</a:t>
            </a:r>
            <a:endParaRPr sz="6000"/>
          </a:p>
        </p:txBody>
      </p:sp>
      <p:sp>
        <p:nvSpPr>
          <p:cNvPr id="484" name="Google Shape;484;p55"/>
          <p:cNvSpPr/>
          <p:nvPr/>
        </p:nvSpPr>
        <p:spPr>
          <a:xfrm>
            <a:off x="387725" y="3343825"/>
            <a:ext cx="5108400" cy="1390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Non-Blocking</a:t>
            </a:r>
            <a:endParaRPr i="1" sz="6000"/>
          </a:p>
        </p:txBody>
      </p:sp>
      <p:sp>
        <p:nvSpPr>
          <p:cNvPr id="485" name="Google Shape;485;p55"/>
          <p:cNvSpPr/>
          <p:nvPr/>
        </p:nvSpPr>
        <p:spPr>
          <a:xfrm>
            <a:off x="412025" y="5233975"/>
            <a:ext cx="5108400" cy="1372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Multiple CPUs</a:t>
            </a:r>
            <a:endParaRPr sz="6000"/>
          </a:p>
        </p:txBody>
      </p:sp>
      <p:pic>
        <p:nvPicPr>
          <p:cNvPr id="486" name="Google Shape;486;p55"/>
          <p:cNvPicPr preferRelativeResize="0"/>
          <p:nvPr/>
        </p:nvPicPr>
        <p:blipFill rotWithShape="1">
          <a:blip r:embed="rId3">
            <a:alphaModFix/>
          </a:blip>
          <a:srcRect b="38441" l="22052" r="30421" t="33421"/>
          <a:stretch/>
        </p:blipFill>
        <p:spPr>
          <a:xfrm>
            <a:off x="5730875" y="2519063"/>
            <a:ext cx="6305552" cy="2486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7" name="Google Shape;487;p55"/>
          <p:cNvCxnSpPr/>
          <p:nvPr/>
        </p:nvCxnSpPr>
        <p:spPr>
          <a:xfrm flipH="1">
            <a:off x="7110450" y="3055225"/>
            <a:ext cx="23700" cy="1390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8" name="Google Shape;488;p55"/>
          <p:cNvCxnSpPr/>
          <p:nvPr/>
        </p:nvCxnSpPr>
        <p:spPr>
          <a:xfrm>
            <a:off x="7016300" y="3055225"/>
            <a:ext cx="2038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9" name="Google Shape;489;p55"/>
          <p:cNvCxnSpPr/>
          <p:nvPr/>
        </p:nvCxnSpPr>
        <p:spPr>
          <a:xfrm>
            <a:off x="7110575" y="4433875"/>
            <a:ext cx="129900" cy="11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0" name="Google Shape;490;p55"/>
          <p:cNvCxnSpPr/>
          <p:nvPr/>
        </p:nvCxnSpPr>
        <p:spPr>
          <a:xfrm>
            <a:off x="8748475" y="4433875"/>
            <a:ext cx="1897200" cy="23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6"/>
          <p:cNvSpPr txBox="1"/>
          <p:nvPr>
            <p:ph type="title"/>
          </p:nvPr>
        </p:nvSpPr>
        <p:spPr>
          <a:xfrm>
            <a:off x="1614322" y="2464700"/>
            <a:ext cx="8827500" cy="9900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</a:rPr>
              <a:t>Goal: Develop App</a:t>
            </a:r>
            <a:endParaRPr sz="7200">
              <a:solidFill>
                <a:schemeClr val="dk1"/>
              </a:solidFill>
            </a:endParaRPr>
          </a:p>
        </p:txBody>
      </p:sp>
      <p:sp>
        <p:nvSpPr>
          <p:cNvPr id="496" name="Google Shape;496;p56"/>
          <p:cNvSpPr txBox="1"/>
          <p:nvPr>
            <p:ph idx="12" type="sldNum"/>
          </p:nvPr>
        </p:nvSpPr>
        <p:spPr>
          <a:xfrm>
            <a:off x="11406074" y="6333134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497" name="Google Shape;497;p56"/>
          <p:cNvSpPr txBox="1"/>
          <p:nvPr>
            <p:ph type="title"/>
          </p:nvPr>
        </p:nvSpPr>
        <p:spPr>
          <a:xfrm>
            <a:off x="308697" y="346800"/>
            <a:ext cx="8827500" cy="9900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</a:rPr>
              <a:t>Form: Asynchrony</a:t>
            </a:r>
            <a:endParaRPr sz="7200">
              <a:solidFill>
                <a:schemeClr val="dk1"/>
              </a:solidFill>
            </a:endParaRPr>
          </a:p>
        </p:txBody>
      </p:sp>
      <p:pic>
        <p:nvPicPr>
          <p:cNvPr id="498" name="Google Shape;49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775" y="3955575"/>
            <a:ext cx="2428274" cy="237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9250" y="3955575"/>
            <a:ext cx="4092252" cy="244045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56"/>
          <p:cNvSpPr txBox="1"/>
          <p:nvPr>
            <p:ph type="title"/>
          </p:nvPr>
        </p:nvSpPr>
        <p:spPr>
          <a:xfrm>
            <a:off x="573588" y="1673450"/>
            <a:ext cx="11484900" cy="22677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</a:rPr>
              <a:t>Where does coffee </a:t>
            </a:r>
            <a:endParaRPr sz="7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</a:rPr>
              <a:t>come from?</a:t>
            </a:r>
            <a:endParaRPr sz="7200">
              <a:solidFill>
                <a:schemeClr val="dk1"/>
              </a:solidFill>
            </a:endParaRPr>
          </a:p>
        </p:txBody>
      </p:sp>
      <p:sp>
        <p:nvSpPr>
          <p:cNvPr id="501" name="Google Shape;501;p56"/>
          <p:cNvSpPr txBox="1"/>
          <p:nvPr>
            <p:ph type="title"/>
          </p:nvPr>
        </p:nvSpPr>
        <p:spPr>
          <a:xfrm>
            <a:off x="3987288" y="2464700"/>
            <a:ext cx="4657500" cy="9900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</a:rPr>
              <a:t>Question</a:t>
            </a:r>
            <a:endParaRPr sz="7200">
              <a:solidFill>
                <a:schemeClr val="dk1"/>
              </a:solidFill>
            </a:endParaRPr>
          </a:p>
        </p:txBody>
      </p:sp>
      <p:sp>
        <p:nvSpPr>
          <p:cNvPr id="502" name="Google Shape;502;p56"/>
          <p:cNvSpPr/>
          <p:nvPr/>
        </p:nvSpPr>
        <p:spPr>
          <a:xfrm>
            <a:off x="873425" y="3858725"/>
            <a:ext cx="3585000" cy="275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56"/>
          <p:cNvSpPr/>
          <p:nvPr/>
        </p:nvSpPr>
        <p:spPr>
          <a:xfrm>
            <a:off x="6527100" y="3879375"/>
            <a:ext cx="4592700" cy="275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4" name="Google Shape;504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1888" y="4131825"/>
            <a:ext cx="2428275" cy="2359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1750" y="1623248"/>
            <a:ext cx="6204700" cy="451149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4" name="Google Shape;154;p30"/>
          <p:cNvSpPr txBox="1"/>
          <p:nvPr/>
        </p:nvSpPr>
        <p:spPr>
          <a:xfrm>
            <a:off x="6778800" y="6062100"/>
            <a:ext cx="44064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30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Source: The Next Platform 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55" name="Google Shape;155;p30"/>
          <p:cNvSpPr txBox="1"/>
          <p:nvPr>
            <p:ph type="title"/>
          </p:nvPr>
        </p:nvSpPr>
        <p:spPr>
          <a:xfrm>
            <a:off x="965050" y="2934000"/>
            <a:ext cx="11223900" cy="9900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</a:rPr>
              <a:t>Why Concurrency?</a:t>
            </a:r>
            <a:endParaRPr sz="7200">
              <a:solidFill>
                <a:schemeClr val="dk1"/>
              </a:solidFill>
            </a:endParaRPr>
          </a:p>
        </p:txBody>
      </p:sp>
      <p:sp>
        <p:nvSpPr>
          <p:cNvPr id="156" name="Google Shape;156;p30"/>
          <p:cNvSpPr txBox="1"/>
          <p:nvPr>
            <p:ph idx="12" type="sldNum"/>
          </p:nvPr>
        </p:nvSpPr>
        <p:spPr>
          <a:xfrm>
            <a:off x="11406074" y="6333134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157" name="Google Shape;157;p30"/>
          <p:cNvSpPr/>
          <p:nvPr/>
        </p:nvSpPr>
        <p:spPr>
          <a:xfrm>
            <a:off x="427825" y="1608000"/>
            <a:ext cx="5086500" cy="132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Multi-Core</a:t>
            </a:r>
            <a:endParaRPr sz="6000"/>
          </a:p>
        </p:txBody>
      </p:sp>
      <p:sp>
        <p:nvSpPr>
          <p:cNvPr id="158" name="Google Shape;158;p30"/>
          <p:cNvSpPr txBox="1"/>
          <p:nvPr/>
        </p:nvSpPr>
        <p:spPr>
          <a:xfrm>
            <a:off x="427825" y="0"/>
            <a:ext cx="50274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dk1"/>
                </a:solidFill>
              </a:rPr>
              <a:t>Motivation</a:t>
            </a:r>
            <a:endParaRPr/>
          </a:p>
        </p:txBody>
      </p:sp>
      <p:sp>
        <p:nvSpPr>
          <p:cNvPr id="159" name="Google Shape;159;p30"/>
          <p:cNvSpPr/>
          <p:nvPr/>
        </p:nvSpPr>
        <p:spPr>
          <a:xfrm>
            <a:off x="427825" y="3216000"/>
            <a:ext cx="5159400" cy="132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Microservices</a:t>
            </a:r>
            <a:endParaRPr sz="6000"/>
          </a:p>
        </p:txBody>
      </p:sp>
      <p:sp>
        <p:nvSpPr>
          <p:cNvPr id="160" name="Google Shape;160;p30"/>
          <p:cNvSpPr/>
          <p:nvPr/>
        </p:nvSpPr>
        <p:spPr>
          <a:xfrm>
            <a:off x="427825" y="5007125"/>
            <a:ext cx="5159400" cy="132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CCSs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7"/>
          <p:cNvSpPr txBox="1"/>
          <p:nvPr>
            <p:ph idx="12" type="sldNum"/>
          </p:nvPr>
        </p:nvSpPr>
        <p:spPr>
          <a:xfrm>
            <a:off x="11406074" y="6333134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510" name="Google Shape;510;p57"/>
          <p:cNvSpPr txBox="1"/>
          <p:nvPr>
            <p:ph type="title"/>
          </p:nvPr>
        </p:nvSpPr>
        <p:spPr>
          <a:xfrm>
            <a:off x="308697" y="346800"/>
            <a:ext cx="8827500" cy="9900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</a:rPr>
              <a:t>Form: Asynchrony</a:t>
            </a:r>
            <a:endParaRPr sz="7200">
              <a:solidFill>
                <a:schemeClr val="dk1"/>
              </a:solidFill>
            </a:endParaRPr>
          </a:p>
        </p:txBody>
      </p:sp>
      <p:cxnSp>
        <p:nvCxnSpPr>
          <p:cNvPr id="511" name="Google Shape;511;p57"/>
          <p:cNvCxnSpPr/>
          <p:nvPr/>
        </p:nvCxnSpPr>
        <p:spPr>
          <a:xfrm>
            <a:off x="704413" y="2196213"/>
            <a:ext cx="11251800" cy="16200"/>
          </a:xfrm>
          <a:prstGeom prst="straightConnector1">
            <a:avLst/>
          </a:prstGeom>
          <a:noFill/>
          <a:ln cap="flat" cmpd="sng" w="76200">
            <a:solidFill>
              <a:srgbClr val="F9CB9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2" name="Google Shape;512;p57"/>
          <p:cNvSpPr txBox="1"/>
          <p:nvPr>
            <p:ph idx="2" type="body"/>
          </p:nvPr>
        </p:nvSpPr>
        <p:spPr>
          <a:xfrm>
            <a:off x="1698213" y="3080825"/>
            <a:ext cx="9425400" cy="1288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139700" lvl="0" marL="0" rtl="0" algn="l">
              <a:spcBef>
                <a:spcPts val="1100"/>
              </a:spcBef>
              <a:spcAft>
                <a:spcPts val="300"/>
              </a:spcAft>
              <a:buNone/>
            </a:pPr>
            <a:r>
              <a:rPr lang="en-US" sz="3600">
                <a:solidFill>
                  <a:srgbClr val="FFFFFF"/>
                </a:solidFill>
              </a:rPr>
              <a:t>Coffee, Code, Coffee, Code, Coffee, Code...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513" name="Google Shape;51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613" y="1336800"/>
            <a:ext cx="1773875" cy="173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4538" y="1344000"/>
            <a:ext cx="1773875" cy="173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4738" y="1344000"/>
            <a:ext cx="1773875" cy="1736826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57"/>
          <p:cNvSpPr txBox="1"/>
          <p:nvPr/>
        </p:nvSpPr>
        <p:spPr>
          <a:xfrm>
            <a:off x="80213" y="1892425"/>
            <a:ext cx="6555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9CB9C"/>
                </a:solidFill>
              </a:rPr>
              <a:t>T1</a:t>
            </a:r>
            <a:endParaRPr sz="3000">
              <a:solidFill>
                <a:srgbClr val="F9CB9C"/>
              </a:solidFill>
            </a:endParaRPr>
          </a:p>
        </p:txBody>
      </p:sp>
      <p:pic>
        <p:nvPicPr>
          <p:cNvPr id="517" name="Google Shape;51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6813" y="1336800"/>
            <a:ext cx="2503401" cy="173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7513" y="1344000"/>
            <a:ext cx="2503401" cy="1736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9" name="Google Shape;519;p57"/>
          <p:cNvCxnSpPr/>
          <p:nvPr/>
        </p:nvCxnSpPr>
        <p:spPr>
          <a:xfrm>
            <a:off x="780600" y="5419063"/>
            <a:ext cx="11251800" cy="16200"/>
          </a:xfrm>
          <a:prstGeom prst="straightConnector1">
            <a:avLst/>
          </a:prstGeom>
          <a:noFill/>
          <a:ln cap="flat" cmpd="sng" w="76200">
            <a:solidFill>
              <a:srgbClr val="B6D7A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0" name="Google Shape;520;p57"/>
          <p:cNvSpPr txBox="1"/>
          <p:nvPr/>
        </p:nvSpPr>
        <p:spPr>
          <a:xfrm>
            <a:off x="4000" y="5115275"/>
            <a:ext cx="8604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B6D7A8"/>
                </a:solidFill>
              </a:rPr>
              <a:t>a</a:t>
            </a:r>
            <a:r>
              <a:rPr lang="en-US" sz="3000">
                <a:solidFill>
                  <a:srgbClr val="B6D7A8"/>
                </a:solidFill>
              </a:rPr>
              <a:t>T1</a:t>
            </a:r>
            <a:endParaRPr sz="3000">
              <a:solidFill>
                <a:srgbClr val="B6D7A8"/>
              </a:solidFill>
            </a:endParaRPr>
          </a:p>
        </p:txBody>
      </p:sp>
      <p:pic>
        <p:nvPicPr>
          <p:cNvPr id="521" name="Google Shape;521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8888" y="4541526"/>
            <a:ext cx="1765738" cy="171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3000" y="4493376"/>
            <a:ext cx="1765738" cy="171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7113" y="4493376"/>
            <a:ext cx="1765738" cy="171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8575" y="4493376"/>
            <a:ext cx="1765738" cy="171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60038" y="4493376"/>
            <a:ext cx="1765738" cy="171539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57"/>
          <p:cNvSpPr txBox="1"/>
          <p:nvPr/>
        </p:nvSpPr>
        <p:spPr>
          <a:xfrm>
            <a:off x="1781475" y="6113050"/>
            <a:ext cx="9360000" cy="7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139700" lvl="0" marL="0" rtl="0" algn="l">
              <a:lnSpc>
                <a:spcPct val="115000"/>
              </a:lnSpc>
              <a:spcBef>
                <a:spcPts val="1100"/>
              </a:spcBef>
              <a:spcAft>
                <a:spcPts val="300"/>
              </a:spcAft>
              <a:buNone/>
            </a:pPr>
            <a:r>
              <a:rPr lang="en-US" sz="3600">
                <a:solidFill>
                  <a:srgbClr val="FFFFFF"/>
                </a:solidFill>
              </a:rPr>
              <a:t>Brewing, Brewing, Brewing, Brewing...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8"/>
          <p:cNvSpPr txBox="1"/>
          <p:nvPr>
            <p:ph idx="12" type="sldNum"/>
          </p:nvPr>
        </p:nvSpPr>
        <p:spPr>
          <a:xfrm>
            <a:off x="11406074" y="6333134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532" name="Google Shape;532;p58"/>
          <p:cNvSpPr txBox="1"/>
          <p:nvPr/>
        </p:nvSpPr>
        <p:spPr>
          <a:xfrm>
            <a:off x="495324" y="177525"/>
            <a:ext cx="3832800" cy="11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dk1"/>
                </a:solidFill>
              </a:rPr>
              <a:t>Agenda</a:t>
            </a:r>
            <a:endParaRPr/>
          </a:p>
        </p:txBody>
      </p:sp>
      <p:sp>
        <p:nvSpPr>
          <p:cNvPr id="533" name="Google Shape;533;p58"/>
          <p:cNvSpPr/>
          <p:nvPr/>
        </p:nvSpPr>
        <p:spPr>
          <a:xfrm>
            <a:off x="832275" y="1584125"/>
            <a:ext cx="4028100" cy="1845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Single Threading</a:t>
            </a:r>
            <a:endParaRPr sz="6000"/>
          </a:p>
        </p:txBody>
      </p:sp>
      <p:sp>
        <p:nvSpPr>
          <p:cNvPr id="534" name="Google Shape;534;p58"/>
          <p:cNvSpPr/>
          <p:nvPr/>
        </p:nvSpPr>
        <p:spPr>
          <a:xfrm>
            <a:off x="7164175" y="1661725"/>
            <a:ext cx="4028100" cy="1845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Multi Threading</a:t>
            </a:r>
            <a:endParaRPr sz="6000"/>
          </a:p>
        </p:txBody>
      </p:sp>
      <p:sp>
        <p:nvSpPr>
          <p:cNvPr id="535" name="Google Shape;535;p58"/>
          <p:cNvSpPr/>
          <p:nvPr/>
        </p:nvSpPr>
        <p:spPr>
          <a:xfrm>
            <a:off x="7271075" y="4720225"/>
            <a:ext cx="4028100" cy="1942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Workflows</a:t>
            </a:r>
            <a:endParaRPr sz="6000"/>
          </a:p>
        </p:txBody>
      </p:sp>
      <p:cxnSp>
        <p:nvCxnSpPr>
          <p:cNvPr id="536" name="Google Shape;536;p58"/>
          <p:cNvCxnSpPr/>
          <p:nvPr/>
        </p:nvCxnSpPr>
        <p:spPr>
          <a:xfrm flipH="1" rot="10800000">
            <a:off x="5201463" y="2515825"/>
            <a:ext cx="1785900" cy="13200"/>
          </a:xfrm>
          <a:prstGeom prst="straightConnector1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7" name="Google Shape;537;p58"/>
          <p:cNvSpPr/>
          <p:nvPr/>
        </p:nvSpPr>
        <p:spPr>
          <a:xfrm>
            <a:off x="832275" y="1584125"/>
            <a:ext cx="4028100" cy="1845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Single Threading</a:t>
            </a:r>
            <a:endParaRPr sz="6000"/>
          </a:p>
        </p:txBody>
      </p:sp>
      <p:sp>
        <p:nvSpPr>
          <p:cNvPr id="538" name="Google Shape;538;p58"/>
          <p:cNvSpPr/>
          <p:nvPr/>
        </p:nvSpPr>
        <p:spPr>
          <a:xfrm>
            <a:off x="7164175" y="1661725"/>
            <a:ext cx="4028100" cy="1845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Multi Threading</a:t>
            </a:r>
            <a:endParaRPr sz="6000"/>
          </a:p>
        </p:txBody>
      </p:sp>
      <p:sp>
        <p:nvSpPr>
          <p:cNvPr id="539" name="Google Shape;539;p58"/>
          <p:cNvSpPr/>
          <p:nvPr/>
        </p:nvSpPr>
        <p:spPr>
          <a:xfrm>
            <a:off x="7271075" y="4720225"/>
            <a:ext cx="4028100" cy="1942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Workflows</a:t>
            </a:r>
            <a:endParaRPr sz="6000"/>
          </a:p>
        </p:txBody>
      </p:sp>
      <p:cxnSp>
        <p:nvCxnSpPr>
          <p:cNvPr id="540" name="Google Shape;540;p58"/>
          <p:cNvCxnSpPr/>
          <p:nvPr/>
        </p:nvCxnSpPr>
        <p:spPr>
          <a:xfrm flipH="1">
            <a:off x="3454700" y="3677413"/>
            <a:ext cx="5553300" cy="872100"/>
          </a:xfrm>
          <a:prstGeom prst="straightConnector1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1" name="Google Shape;541;p58"/>
          <p:cNvSpPr/>
          <p:nvPr/>
        </p:nvSpPr>
        <p:spPr>
          <a:xfrm>
            <a:off x="495325" y="4680000"/>
            <a:ext cx="4758000" cy="1942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Concurrency in Java</a:t>
            </a:r>
            <a:endParaRPr sz="6000"/>
          </a:p>
        </p:txBody>
      </p:sp>
      <p:cxnSp>
        <p:nvCxnSpPr>
          <p:cNvPr id="542" name="Google Shape;542;p58"/>
          <p:cNvCxnSpPr/>
          <p:nvPr/>
        </p:nvCxnSpPr>
        <p:spPr>
          <a:xfrm flipH="1" rot="10800000">
            <a:off x="5378275" y="5562250"/>
            <a:ext cx="1785900" cy="13200"/>
          </a:xfrm>
          <a:prstGeom prst="straightConnector1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3" name="Google Shape;543;p58"/>
          <p:cNvSpPr/>
          <p:nvPr/>
        </p:nvSpPr>
        <p:spPr>
          <a:xfrm>
            <a:off x="513375" y="4680000"/>
            <a:ext cx="4758000" cy="1942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Concurrency in Java</a:t>
            </a:r>
            <a:endParaRPr sz="6000"/>
          </a:p>
        </p:txBody>
      </p:sp>
      <p:sp>
        <p:nvSpPr>
          <p:cNvPr id="544" name="Google Shape;544;p58"/>
          <p:cNvSpPr/>
          <p:nvPr/>
        </p:nvSpPr>
        <p:spPr>
          <a:xfrm>
            <a:off x="832275" y="1584125"/>
            <a:ext cx="4028100" cy="1845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Single Threading</a:t>
            </a:r>
            <a:endParaRPr sz="6000"/>
          </a:p>
        </p:txBody>
      </p:sp>
      <p:sp>
        <p:nvSpPr>
          <p:cNvPr id="545" name="Google Shape;545;p58"/>
          <p:cNvSpPr/>
          <p:nvPr/>
        </p:nvSpPr>
        <p:spPr>
          <a:xfrm>
            <a:off x="832275" y="1584125"/>
            <a:ext cx="4028100" cy="1845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Single Threading</a:t>
            </a:r>
            <a:endParaRPr sz="6000"/>
          </a:p>
        </p:txBody>
      </p:sp>
      <p:sp>
        <p:nvSpPr>
          <p:cNvPr id="546" name="Google Shape;546;p58"/>
          <p:cNvSpPr/>
          <p:nvPr/>
        </p:nvSpPr>
        <p:spPr>
          <a:xfrm>
            <a:off x="7164175" y="1661725"/>
            <a:ext cx="4028100" cy="1845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Multi Threading</a:t>
            </a:r>
            <a:endParaRPr sz="6000"/>
          </a:p>
        </p:txBody>
      </p:sp>
      <p:sp>
        <p:nvSpPr>
          <p:cNvPr id="547" name="Google Shape;547;p58"/>
          <p:cNvSpPr/>
          <p:nvPr/>
        </p:nvSpPr>
        <p:spPr>
          <a:xfrm>
            <a:off x="7164175" y="1661725"/>
            <a:ext cx="4028100" cy="1845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Multi Threading</a:t>
            </a:r>
            <a:endParaRPr sz="6000"/>
          </a:p>
        </p:txBody>
      </p:sp>
      <p:sp>
        <p:nvSpPr>
          <p:cNvPr id="548" name="Google Shape;548;p58"/>
          <p:cNvSpPr/>
          <p:nvPr/>
        </p:nvSpPr>
        <p:spPr>
          <a:xfrm>
            <a:off x="513375" y="4680000"/>
            <a:ext cx="4758000" cy="19425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Concurrency in Java</a:t>
            </a:r>
            <a:endParaRPr sz="6000"/>
          </a:p>
        </p:txBody>
      </p:sp>
      <p:cxnSp>
        <p:nvCxnSpPr>
          <p:cNvPr id="549" name="Google Shape;549;p58"/>
          <p:cNvCxnSpPr/>
          <p:nvPr/>
        </p:nvCxnSpPr>
        <p:spPr>
          <a:xfrm flipH="1" rot="10800000">
            <a:off x="5201463" y="2515813"/>
            <a:ext cx="1785900" cy="13200"/>
          </a:xfrm>
          <a:prstGeom prst="straightConnector1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0" name="Google Shape;550;p58"/>
          <p:cNvCxnSpPr/>
          <p:nvPr/>
        </p:nvCxnSpPr>
        <p:spPr>
          <a:xfrm flipH="1">
            <a:off x="3454700" y="3677400"/>
            <a:ext cx="5553300" cy="872100"/>
          </a:xfrm>
          <a:prstGeom prst="straightConnector1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1" name="Google Shape;551;p58"/>
          <p:cNvCxnSpPr/>
          <p:nvPr/>
        </p:nvCxnSpPr>
        <p:spPr>
          <a:xfrm flipH="1" rot="10800000">
            <a:off x="5378275" y="5562238"/>
            <a:ext cx="1785900" cy="13200"/>
          </a:xfrm>
          <a:prstGeom prst="straightConnector1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9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7" name="Google Shape;557;p59"/>
          <p:cNvSpPr txBox="1"/>
          <p:nvPr/>
        </p:nvSpPr>
        <p:spPr>
          <a:xfrm>
            <a:off x="1951109" y="3057752"/>
            <a:ext cx="82866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FFFFFF"/>
                </a:solidFill>
              </a:rPr>
              <a:t>First...</a:t>
            </a:r>
            <a:endParaRPr b="1" sz="7200">
              <a:solidFill>
                <a:srgbClr val="FFFFFF"/>
              </a:solidFill>
            </a:endParaRPr>
          </a:p>
        </p:txBody>
      </p:sp>
      <p:sp>
        <p:nvSpPr>
          <p:cNvPr id="558" name="Google Shape;558;p59"/>
          <p:cNvSpPr txBox="1"/>
          <p:nvPr/>
        </p:nvSpPr>
        <p:spPr>
          <a:xfrm>
            <a:off x="1794450" y="4074000"/>
            <a:ext cx="93123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FFFFFF"/>
                </a:solidFill>
              </a:rPr>
              <a:t>There were  Runnable &amp; Thread  </a:t>
            </a:r>
            <a:endParaRPr b="1" sz="72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0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4" name="Google Shape;564;p60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Runnable</a:t>
            </a:r>
            <a:endParaRPr sz="7200"/>
          </a:p>
        </p:txBody>
      </p:sp>
      <p:sp>
        <p:nvSpPr>
          <p:cNvPr id="565" name="Google Shape;565;p60"/>
          <p:cNvSpPr/>
          <p:nvPr/>
        </p:nvSpPr>
        <p:spPr>
          <a:xfrm>
            <a:off x="324250" y="1364650"/>
            <a:ext cx="4821000" cy="1122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No Input</a:t>
            </a:r>
            <a:endParaRPr sz="6000"/>
          </a:p>
        </p:txBody>
      </p:sp>
      <p:sp>
        <p:nvSpPr>
          <p:cNvPr id="566" name="Google Shape;566;p60"/>
          <p:cNvSpPr txBox="1"/>
          <p:nvPr>
            <p:ph type="title"/>
          </p:nvPr>
        </p:nvSpPr>
        <p:spPr>
          <a:xfrm>
            <a:off x="263092" y="6705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Runnable</a:t>
            </a:r>
            <a:endParaRPr sz="7200"/>
          </a:p>
        </p:txBody>
      </p:sp>
      <p:pic>
        <p:nvPicPr>
          <p:cNvPr id="567" name="Google Shape;567;p60"/>
          <p:cNvPicPr preferRelativeResize="0"/>
          <p:nvPr/>
        </p:nvPicPr>
        <p:blipFill rotWithShape="1">
          <a:blip r:embed="rId3">
            <a:alphaModFix/>
          </a:blip>
          <a:srcRect b="30781" l="0" r="0" t="0"/>
          <a:stretch/>
        </p:blipFill>
        <p:spPr>
          <a:xfrm>
            <a:off x="5611675" y="1364650"/>
            <a:ext cx="6413399" cy="1855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68" name="Google Shape;568;p60"/>
          <p:cNvSpPr/>
          <p:nvPr/>
        </p:nvSpPr>
        <p:spPr>
          <a:xfrm>
            <a:off x="324250" y="2867875"/>
            <a:ext cx="4821000" cy="1122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No Output</a:t>
            </a:r>
            <a:endParaRPr sz="6000"/>
          </a:p>
        </p:txBody>
      </p:sp>
      <p:sp>
        <p:nvSpPr>
          <p:cNvPr id="569" name="Google Shape;569;p60"/>
          <p:cNvSpPr/>
          <p:nvPr/>
        </p:nvSpPr>
        <p:spPr>
          <a:xfrm>
            <a:off x="263100" y="4371075"/>
            <a:ext cx="4821000" cy="1122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No Exception</a:t>
            </a:r>
            <a:endParaRPr sz="6000"/>
          </a:p>
        </p:txBody>
      </p:sp>
      <p:pic>
        <p:nvPicPr>
          <p:cNvPr id="570" name="Google Shape;57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1675" y="1364651"/>
            <a:ext cx="6413399" cy="268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1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6" name="Google Shape;576;p61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Thread</a:t>
            </a:r>
            <a:endParaRPr sz="7200"/>
          </a:p>
        </p:txBody>
      </p:sp>
      <p:sp>
        <p:nvSpPr>
          <p:cNvPr id="577" name="Google Shape;577;p61"/>
          <p:cNvSpPr/>
          <p:nvPr/>
        </p:nvSpPr>
        <p:spPr>
          <a:xfrm>
            <a:off x="324250" y="1248975"/>
            <a:ext cx="4821000" cy="1715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Runnable Based</a:t>
            </a:r>
            <a:endParaRPr sz="6000"/>
          </a:p>
        </p:txBody>
      </p:sp>
      <p:sp>
        <p:nvSpPr>
          <p:cNvPr id="578" name="Google Shape;578;p61"/>
          <p:cNvSpPr txBox="1"/>
          <p:nvPr>
            <p:ph type="title"/>
          </p:nvPr>
        </p:nvSpPr>
        <p:spPr>
          <a:xfrm>
            <a:off x="263092" y="6705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Thread</a:t>
            </a:r>
            <a:endParaRPr sz="7200"/>
          </a:p>
        </p:txBody>
      </p:sp>
      <p:sp>
        <p:nvSpPr>
          <p:cNvPr id="579" name="Google Shape;579;p61"/>
          <p:cNvSpPr/>
          <p:nvPr/>
        </p:nvSpPr>
        <p:spPr>
          <a:xfrm>
            <a:off x="324250" y="3137938"/>
            <a:ext cx="4821000" cy="1715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Min. 1 Main Thread</a:t>
            </a:r>
            <a:endParaRPr sz="6000"/>
          </a:p>
        </p:txBody>
      </p:sp>
      <p:sp>
        <p:nvSpPr>
          <p:cNvPr id="580" name="Google Shape;580;p61"/>
          <p:cNvSpPr/>
          <p:nvPr/>
        </p:nvSpPr>
        <p:spPr>
          <a:xfrm>
            <a:off x="324250" y="5026925"/>
            <a:ext cx="4821000" cy="1715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CC0000"/>
                </a:solidFill>
              </a:rPr>
              <a:t>Creation Overhead</a:t>
            </a:r>
            <a:endParaRPr sz="6000">
              <a:solidFill>
                <a:srgbClr val="CC0000"/>
              </a:solidFill>
            </a:endParaRPr>
          </a:p>
        </p:txBody>
      </p:sp>
      <p:pic>
        <p:nvPicPr>
          <p:cNvPr id="581" name="Google Shape;581;p61"/>
          <p:cNvPicPr preferRelativeResize="0"/>
          <p:nvPr/>
        </p:nvPicPr>
        <p:blipFill rotWithShape="1">
          <a:blip r:embed="rId3">
            <a:alphaModFix/>
          </a:blip>
          <a:srcRect b="41626" l="0" r="0" t="0"/>
          <a:stretch/>
        </p:blipFill>
        <p:spPr>
          <a:xfrm>
            <a:off x="5340525" y="1341825"/>
            <a:ext cx="6671525" cy="2177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82" name="Google Shape;582;p61"/>
          <p:cNvPicPr preferRelativeResize="0"/>
          <p:nvPr/>
        </p:nvPicPr>
        <p:blipFill rotWithShape="1">
          <a:blip r:embed="rId3">
            <a:alphaModFix/>
          </a:blip>
          <a:srcRect b="17517" l="0" r="0" t="58374"/>
          <a:stretch/>
        </p:blipFill>
        <p:spPr>
          <a:xfrm>
            <a:off x="5340525" y="3443575"/>
            <a:ext cx="6671525" cy="8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0525" y="1341825"/>
            <a:ext cx="6671525" cy="373099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2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Then JDK5 was released</a:t>
            </a:r>
            <a:endParaRPr sz="7200"/>
          </a:p>
        </p:txBody>
      </p:sp>
      <p:sp>
        <p:nvSpPr>
          <p:cNvPr id="589" name="Google Shape;589;p62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0" name="Google Shape;590;p62"/>
          <p:cNvSpPr txBox="1"/>
          <p:nvPr>
            <p:ph type="title"/>
          </p:nvPr>
        </p:nvSpPr>
        <p:spPr>
          <a:xfrm>
            <a:off x="415488" y="2867800"/>
            <a:ext cx="114702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Welcome Concurrency API</a:t>
            </a:r>
            <a:endParaRPr sz="7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3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Concurrency API</a:t>
            </a:r>
            <a:endParaRPr sz="7200"/>
          </a:p>
        </p:txBody>
      </p:sp>
      <p:sp>
        <p:nvSpPr>
          <p:cNvPr id="596" name="Google Shape;596;p63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7" name="Google Shape;597;p63"/>
          <p:cNvSpPr/>
          <p:nvPr/>
        </p:nvSpPr>
        <p:spPr>
          <a:xfrm>
            <a:off x="415500" y="1034550"/>
            <a:ext cx="4656300" cy="1833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ThreadLocal</a:t>
            </a:r>
            <a:endParaRPr sz="6000"/>
          </a:p>
        </p:txBody>
      </p:sp>
      <p:sp>
        <p:nvSpPr>
          <p:cNvPr id="598" name="Google Shape;598;p63"/>
          <p:cNvSpPr/>
          <p:nvPr/>
        </p:nvSpPr>
        <p:spPr>
          <a:xfrm>
            <a:off x="6368975" y="1034550"/>
            <a:ext cx="4656300" cy="1833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Atomic Operations</a:t>
            </a:r>
            <a:endParaRPr sz="6000"/>
          </a:p>
        </p:txBody>
      </p:sp>
      <p:sp>
        <p:nvSpPr>
          <p:cNvPr id="599" name="Google Shape;599;p63"/>
          <p:cNvSpPr/>
          <p:nvPr/>
        </p:nvSpPr>
        <p:spPr>
          <a:xfrm>
            <a:off x="415500" y="4120250"/>
            <a:ext cx="4656300" cy="1703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Thread Safe Collections</a:t>
            </a:r>
            <a:endParaRPr sz="6000"/>
          </a:p>
        </p:txBody>
      </p:sp>
      <p:sp>
        <p:nvSpPr>
          <p:cNvPr id="600" name="Google Shape;600;p63"/>
          <p:cNvSpPr/>
          <p:nvPr/>
        </p:nvSpPr>
        <p:spPr>
          <a:xfrm>
            <a:off x="6368975" y="4187138"/>
            <a:ext cx="4656300" cy="1703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And More</a:t>
            </a:r>
            <a:endParaRPr sz="6000"/>
          </a:p>
        </p:txBody>
      </p:sp>
      <p:sp>
        <p:nvSpPr>
          <p:cNvPr id="601" name="Google Shape;601;p63"/>
          <p:cNvSpPr/>
          <p:nvPr/>
        </p:nvSpPr>
        <p:spPr>
          <a:xfrm>
            <a:off x="6127000" y="4026150"/>
            <a:ext cx="5240700" cy="242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63"/>
          <p:cNvSpPr/>
          <p:nvPr/>
        </p:nvSpPr>
        <p:spPr>
          <a:xfrm>
            <a:off x="415500" y="1034550"/>
            <a:ext cx="4656300" cy="18333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ThreadLocal</a:t>
            </a:r>
            <a:endParaRPr sz="6000"/>
          </a:p>
        </p:txBody>
      </p:sp>
      <p:sp>
        <p:nvSpPr>
          <p:cNvPr id="603" name="Google Shape;603;p63"/>
          <p:cNvSpPr/>
          <p:nvPr/>
        </p:nvSpPr>
        <p:spPr>
          <a:xfrm>
            <a:off x="6368975" y="1034550"/>
            <a:ext cx="4656300" cy="18333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Atomic Operations</a:t>
            </a:r>
            <a:endParaRPr sz="6000"/>
          </a:p>
        </p:txBody>
      </p:sp>
      <p:sp>
        <p:nvSpPr>
          <p:cNvPr id="604" name="Google Shape;604;p63"/>
          <p:cNvSpPr/>
          <p:nvPr/>
        </p:nvSpPr>
        <p:spPr>
          <a:xfrm>
            <a:off x="256700" y="3990100"/>
            <a:ext cx="5240700" cy="242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63"/>
          <p:cNvSpPr/>
          <p:nvPr/>
        </p:nvSpPr>
        <p:spPr>
          <a:xfrm>
            <a:off x="3766263" y="4351000"/>
            <a:ext cx="4656300" cy="1703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Thread Safe Collections</a:t>
            </a:r>
            <a:endParaRPr sz="6000"/>
          </a:p>
        </p:txBody>
      </p:sp>
      <p:sp>
        <p:nvSpPr>
          <p:cNvPr id="606" name="Google Shape;606;p63"/>
          <p:cNvSpPr/>
          <p:nvPr/>
        </p:nvSpPr>
        <p:spPr>
          <a:xfrm>
            <a:off x="3766188" y="4351000"/>
            <a:ext cx="4656300" cy="17031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Thread Safe Collections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4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ThreadLocal</a:t>
            </a:r>
            <a:endParaRPr sz="7200"/>
          </a:p>
        </p:txBody>
      </p:sp>
      <p:sp>
        <p:nvSpPr>
          <p:cNvPr id="612" name="Google Shape;612;p64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3" name="Google Shape;613;p64"/>
          <p:cNvSpPr txBox="1"/>
          <p:nvPr>
            <p:ph type="title"/>
          </p:nvPr>
        </p:nvSpPr>
        <p:spPr>
          <a:xfrm>
            <a:off x="186904" y="152225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ThreadLocal</a:t>
            </a:r>
            <a:endParaRPr sz="7200"/>
          </a:p>
        </p:txBody>
      </p:sp>
      <p:sp>
        <p:nvSpPr>
          <p:cNvPr id="614" name="Google Shape;614;p64"/>
          <p:cNvSpPr/>
          <p:nvPr/>
        </p:nvSpPr>
        <p:spPr>
          <a:xfrm>
            <a:off x="186900" y="1355775"/>
            <a:ext cx="5463900" cy="1681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Resource Confinement</a:t>
            </a:r>
            <a:endParaRPr sz="6000"/>
          </a:p>
        </p:txBody>
      </p:sp>
      <p:sp>
        <p:nvSpPr>
          <p:cNvPr id="615" name="Google Shape;615;p64"/>
          <p:cNvSpPr/>
          <p:nvPr/>
        </p:nvSpPr>
        <p:spPr>
          <a:xfrm>
            <a:off x="186900" y="3208138"/>
            <a:ext cx="5463900" cy="1681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CC0000"/>
                </a:solidFill>
              </a:rPr>
              <a:t>Memory Leaks</a:t>
            </a:r>
            <a:endParaRPr sz="6000">
              <a:solidFill>
                <a:srgbClr val="CC0000"/>
              </a:solidFill>
            </a:endParaRPr>
          </a:p>
        </p:txBody>
      </p:sp>
      <p:sp>
        <p:nvSpPr>
          <p:cNvPr id="616" name="Google Shape;616;p64"/>
          <p:cNvSpPr/>
          <p:nvPr/>
        </p:nvSpPr>
        <p:spPr>
          <a:xfrm>
            <a:off x="186900" y="5060525"/>
            <a:ext cx="5463900" cy="1681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CC0000"/>
                </a:solidFill>
              </a:rPr>
              <a:t>Global Fields</a:t>
            </a:r>
            <a:endParaRPr sz="6000">
              <a:solidFill>
                <a:srgbClr val="CC0000"/>
              </a:solidFill>
            </a:endParaRPr>
          </a:p>
        </p:txBody>
      </p:sp>
      <p:pic>
        <p:nvPicPr>
          <p:cNvPr id="617" name="Google Shape;617;p64"/>
          <p:cNvPicPr preferRelativeResize="0"/>
          <p:nvPr/>
        </p:nvPicPr>
        <p:blipFill rotWithShape="1">
          <a:blip r:embed="rId3">
            <a:alphaModFix/>
          </a:blip>
          <a:srcRect b="54977" l="0" r="0" t="0"/>
          <a:stretch/>
        </p:blipFill>
        <p:spPr>
          <a:xfrm>
            <a:off x="5780100" y="1355775"/>
            <a:ext cx="6244975" cy="207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64"/>
          <p:cNvPicPr preferRelativeResize="0"/>
          <p:nvPr/>
        </p:nvPicPr>
        <p:blipFill rotWithShape="1">
          <a:blip r:embed="rId3">
            <a:alphaModFix/>
          </a:blip>
          <a:srcRect b="0" l="0" r="0" t="75622"/>
          <a:stretch/>
        </p:blipFill>
        <p:spPr>
          <a:xfrm>
            <a:off x="5780100" y="3428531"/>
            <a:ext cx="6244975" cy="112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5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Concurrency API</a:t>
            </a:r>
            <a:endParaRPr sz="7200"/>
          </a:p>
        </p:txBody>
      </p:sp>
      <p:sp>
        <p:nvSpPr>
          <p:cNvPr id="624" name="Google Shape;624;p65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5" name="Google Shape;625;p65"/>
          <p:cNvSpPr/>
          <p:nvPr/>
        </p:nvSpPr>
        <p:spPr>
          <a:xfrm>
            <a:off x="415500" y="1034550"/>
            <a:ext cx="4656300" cy="1833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ThreadLocal</a:t>
            </a:r>
            <a:endParaRPr sz="6000"/>
          </a:p>
        </p:txBody>
      </p:sp>
      <p:sp>
        <p:nvSpPr>
          <p:cNvPr id="626" name="Google Shape;626;p65"/>
          <p:cNvSpPr/>
          <p:nvPr/>
        </p:nvSpPr>
        <p:spPr>
          <a:xfrm>
            <a:off x="6368975" y="1034550"/>
            <a:ext cx="4656300" cy="1833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Atomic Operations</a:t>
            </a:r>
            <a:endParaRPr sz="6000"/>
          </a:p>
        </p:txBody>
      </p:sp>
      <p:sp>
        <p:nvSpPr>
          <p:cNvPr id="627" name="Google Shape;627;p65"/>
          <p:cNvSpPr/>
          <p:nvPr/>
        </p:nvSpPr>
        <p:spPr>
          <a:xfrm>
            <a:off x="415500" y="4120250"/>
            <a:ext cx="4656300" cy="1703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Thread Safe Collections</a:t>
            </a:r>
            <a:endParaRPr sz="6000"/>
          </a:p>
        </p:txBody>
      </p:sp>
      <p:sp>
        <p:nvSpPr>
          <p:cNvPr id="628" name="Google Shape;628;p65"/>
          <p:cNvSpPr/>
          <p:nvPr/>
        </p:nvSpPr>
        <p:spPr>
          <a:xfrm>
            <a:off x="6368975" y="4187138"/>
            <a:ext cx="4656300" cy="1703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And More</a:t>
            </a:r>
            <a:endParaRPr sz="6000"/>
          </a:p>
        </p:txBody>
      </p:sp>
      <p:sp>
        <p:nvSpPr>
          <p:cNvPr id="629" name="Google Shape;629;p65"/>
          <p:cNvSpPr/>
          <p:nvPr/>
        </p:nvSpPr>
        <p:spPr>
          <a:xfrm>
            <a:off x="6127000" y="4026150"/>
            <a:ext cx="5240700" cy="242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65"/>
          <p:cNvSpPr/>
          <p:nvPr/>
        </p:nvSpPr>
        <p:spPr>
          <a:xfrm>
            <a:off x="415500" y="1034550"/>
            <a:ext cx="4656300" cy="18333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ThreadLocal</a:t>
            </a:r>
            <a:endParaRPr sz="6000"/>
          </a:p>
        </p:txBody>
      </p:sp>
      <p:sp>
        <p:nvSpPr>
          <p:cNvPr id="631" name="Google Shape;631;p65"/>
          <p:cNvSpPr/>
          <p:nvPr/>
        </p:nvSpPr>
        <p:spPr>
          <a:xfrm>
            <a:off x="6368975" y="1034550"/>
            <a:ext cx="4656300" cy="18333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Atomic Operations</a:t>
            </a:r>
            <a:endParaRPr sz="6000"/>
          </a:p>
        </p:txBody>
      </p:sp>
      <p:sp>
        <p:nvSpPr>
          <p:cNvPr id="632" name="Google Shape;632;p65"/>
          <p:cNvSpPr/>
          <p:nvPr/>
        </p:nvSpPr>
        <p:spPr>
          <a:xfrm>
            <a:off x="256700" y="3990100"/>
            <a:ext cx="5240700" cy="242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65"/>
          <p:cNvSpPr/>
          <p:nvPr/>
        </p:nvSpPr>
        <p:spPr>
          <a:xfrm>
            <a:off x="3766263" y="4351000"/>
            <a:ext cx="4656300" cy="1703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Thread Safe Collections</a:t>
            </a:r>
            <a:endParaRPr sz="6000"/>
          </a:p>
        </p:txBody>
      </p:sp>
      <p:sp>
        <p:nvSpPr>
          <p:cNvPr id="634" name="Google Shape;634;p65"/>
          <p:cNvSpPr/>
          <p:nvPr/>
        </p:nvSpPr>
        <p:spPr>
          <a:xfrm>
            <a:off x="3766188" y="4351000"/>
            <a:ext cx="4656300" cy="17031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Thread Safe Collections</a:t>
            </a:r>
            <a:endParaRPr sz="6000"/>
          </a:p>
        </p:txBody>
      </p:sp>
      <p:sp>
        <p:nvSpPr>
          <p:cNvPr id="635" name="Google Shape;635;p65"/>
          <p:cNvSpPr/>
          <p:nvPr/>
        </p:nvSpPr>
        <p:spPr>
          <a:xfrm>
            <a:off x="415500" y="1034550"/>
            <a:ext cx="4656300" cy="18333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ThreadLocal</a:t>
            </a:r>
            <a:endParaRPr sz="6000"/>
          </a:p>
        </p:txBody>
      </p:sp>
      <p:sp>
        <p:nvSpPr>
          <p:cNvPr id="636" name="Google Shape;636;p65"/>
          <p:cNvSpPr/>
          <p:nvPr/>
        </p:nvSpPr>
        <p:spPr>
          <a:xfrm>
            <a:off x="6368975" y="1034550"/>
            <a:ext cx="4656300" cy="18333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Atomic Operations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6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Atomic Operations</a:t>
            </a:r>
            <a:endParaRPr sz="7200"/>
          </a:p>
        </p:txBody>
      </p:sp>
      <p:sp>
        <p:nvSpPr>
          <p:cNvPr id="642" name="Google Shape;642;p66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3" name="Google Shape;643;p66"/>
          <p:cNvSpPr txBox="1"/>
          <p:nvPr>
            <p:ph type="title"/>
          </p:nvPr>
        </p:nvSpPr>
        <p:spPr>
          <a:xfrm>
            <a:off x="186904" y="152225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Atomic Operations</a:t>
            </a:r>
            <a:endParaRPr sz="7200"/>
          </a:p>
        </p:txBody>
      </p:sp>
      <p:sp>
        <p:nvSpPr>
          <p:cNvPr id="644" name="Google Shape;644;p66"/>
          <p:cNvSpPr/>
          <p:nvPr/>
        </p:nvSpPr>
        <p:spPr>
          <a:xfrm>
            <a:off x="186900" y="1274525"/>
            <a:ext cx="4180200" cy="1846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Compound Operations</a:t>
            </a:r>
            <a:endParaRPr sz="6000"/>
          </a:p>
        </p:txBody>
      </p:sp>
      <p:sp>
        <p:nvSpPr>
          <p:cNvPr id="645" name="Google Shape;645;p66"/>
          <p:cNvSpPr/>
          <p:nvPr/>
        </p:nvSpPr>
        <p:spPr>
          <a:xfrm>
            <a:off x="186900" y="3250013"/>
            <a:ext cx="4180200" cy="1681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↑ Speed</a:t>
            </a:r>
            <a:endParaRPr sz="6000"/>
          </a:p>
        </p:txBody>
      </p:sp>
      <p:sp>
        <p:nvSpPr>
          <p:cNvPr id="646" name="Google Shape;646;p66"/>
          <p:cNvSpPr/>
          <p:nvPr/>
        </p:nvSpPr>
        <p:spPr>
          <a:xfrm>
            <a:off x="186900" y="5060525"/>
            <a:ext cx="4180200" cy="1681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Compare </a:t>
            </a:r>
            <a:endParaRPr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&amp; Swap</a:t>
            </a:r>
            <a:endParaRPr sz="6000"/>
          </a:p>
        </p:txBody>
      </p:sp>
      <p:pic>
        <p:nvPicPr>
          <p:cNvPr id="647" name="Google Shape;647;p66"/>
          <p:cNvPicPr preferRelativeResize="0"/>
          <p:nvPr/>
        </p:nvPicPr>
        <p:blipFill rotWithShape="1">
          <a:blip r:embed="rId3">
            <a:alphaModFix/>
          </a:blip>
          <a:srcRect b="73521" l="0" r="0" t="0"/>
          <a:stretch/>
        </p:blipFill>
        <p:spPr>
          <a:xfrm>
            <a:off x="4581400" y="1274525"/>
            <a:ext cx="7443674" cy="1220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66"/>
          <p:cNvPicPr preferRelativeResize="0"/>
          <p:nvPr/>
        </p:nvPicPr>
        <p:blipFill rotWithShape="1">
          <a:blip r:embed="rId3">
            <a:alphaModFix/>
          </a:blip>
          <a:srcRect b="0" l="0" r="0" t="54477"/>
          <a:stretch/>
        </p:blipFill>
        <p:spPr>
          <a:xfrm>
            <a:off x="4581400" y="2418896"/>
            <a:ext cx="7443674" cy="2098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/>
          <p:nvPr>
            <p:ph type="title"/>
          </p:nvPr>
        </p:nvSpPr>
        <p:spPr>
          <a:xfrm>
            <a:off x="3002907" y="2934000"/>
            <a:ext cx="6183000" cy="9900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</a:rPr>
              <a:t>Conclusion?</a:t>
            </a:r>
            <a:endParaRPr sz="7200">
              <a:solidFill>
                <a:schemeClr val="dk1"/>
              </a:solidFill>
            </a:endParaRPr>
          </a:p>
        </p:txBody>
      </p:sp>
      <p:sp>
        <p:nvSpPr>
          <p:cNvPr id="166" name="Google Shape;166;p31"/>
          <p:cNvSpPr txBox="1"/>
          <p:nvPr>
            <p:ph idx="12" type="sldNum"/>
          </p:nvPr>
        </p:nvSpPr>
        <p:spPr>
          <a:xfrm>
            <a:off x="11406074" y="6333134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167" name="Google Shape;167;p31"/>
          <p:cNvSpPr txBox="1"/>
          <p:nvPr>
            <p:ph type="title"/>
          </p:nvPr>
        </p:nvSpPr>
        <p:spPr>
          <a:xfrm>
            <a:off x="2661762" y="2342900"/>
            <a:ext cx="7543200" cy="26676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</a:rPr>
              <a:t>Concurrency is a </a:t>
            </a:r>
            <a:r>
              <a:rPr i="1" lang="en-US" sz="7200">
                <a:solidFill>
                  <a:schemeClr val="dk1"/>
                </a:solidFill>
              </a:rPr>
              <a:t>New </a:t>
            </a:r>
            <a:r>
              <a:rPr lang="en-US" sz="7200">
                <a:solidFill>
                  <a:schemeClr val="dk1"/>
                </a:solidFill>
              </a:rPr>
              <a:t>Reality</a:t>
            </a:r>
            <a:endParaRPr sz="7200">
              <a:solidFill>
                <a:schemeClr val="dk1"/>
              </a:solidFill>
            </a:endParaRPr>
          </a:p>
        </p:txBody>
      </p:sp>
      <p:sp>
        <p:nvSpPr>
          <p:cNvPr id="168" name="Google Shape;168;p31"/>
          <p:cNvSpPr txBox="1"/>
          <p:nvPr>
            <p:ph type="title"/>
          </p:nvPr>
        </p:nvSpPr>
        <p:spPr>
          <a:xfrm>
            <a:off x="2661738" y="2388500"/>
            <a:ext cx="7543200" cy="26676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</a:rPr>
              <a:t>Concurrency is a Reality</a:t>
            </a:r>
            <a:endParaRPr sz="7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7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Concurrency API</a:t>
            </a:r>
            <a:endParaRPr sz="7200"/>
          </a:p>
        </p:txBody>
      </p:sp>
      <p:sp>
        <p:nvSpPr>
          <p:cNvPr id="654" name="Google Shape;654;p67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5" name="Google Shape;655;p67"/>
          <p:cNvSpPr/>
          <p:nvPr/>
        </p:nvSpPr>
        <p:spPr>
          <a:xfrm>
            <a:off x="415500" y="1034550"/>
            <a:ext cx="4656300" cy="1833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ThreadLocal</a:t>
            </a:r>
            <a:endParaRPr sz="6000"/>
          </a:p>
        </p:txBody>
      </p:sp>
      <p:sp>
        <p:nvSpPr>
          <p:cNvPr id="656" name="Google Shape;656;p67"/>
          <p:cNvSpPr/>
          <p:nvPr/>
        </p:nvSpPr>
        <p:spPr>
          <a:xfrm>
            <a:off x="6368975" y="1034550"/>
            <a:ext cx="4656300" cy="1833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Atomic Operations</a:t>
            </a:r>
            <a:endParaRPr sz="6000"/>
          </a:p>
        </p:txBody>
      </p:sp>
      <p:sp>
        <p:nvSpPr>
          <p:cNvPr id="657" name="Google Shape;657;p67"/>
          <p:cNvSpPr/>
          <p:nvPr/>
        </p:nvSpPr>
        <p:spPr>
          <a:xfrm>
            <a:off x="415500" y="4120250"/>
            <a:ext cx="4656300" cy="1703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Thread Safe Collections</a:t>
            </a:r>
            <a:endParaRPr sz="6000"/>
          </a:p>
        </p:txBody>
      </p:sp>
      <p:sp>
        <p:nvSpPr>
          <p:cNvPr id="658" name="Google Shape;658;p67"/>
          <p:cNvSpPr/>
          <p:nvPr/>
        </p:nvSpPr>
        <p:spPr>
          <a:xfrm>
            <a:off x="6368975" y="4187138"/>
            <a:ext cx="4656300" cy="1703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And More</a:t>
            </a:r>
            <a:endParaRPr sz="6000"/>
          </a:p>
        </p:txBody>
      </p:sp>
      <p:sp>
        <p:nvSpPr>
          <p:cNvPr id="659" name="Google Shape;659;p67"/>
          <p:cNvSpPr/>
          <p:nvPr/>
        </p:nvSpPr>
        <p:spPr>
          <a:xfrm>
            <a:off x="6127000" y="4026150"/>
            <a:ext cx="5240700" cy="242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67"/>
          <p:cNvSpPr/>
          <p:nvPr/>
        </p:nvSpPr>
        <p:spPr>
          <a:xfrm>
            <a:off x="415500" y="1034550"/>
            <a:ext cx="4656300" cy="18333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ThreadLocal</a:t>
            </a:r>
            <a:endParaRPr sz="6000"/>
          </a:p>
        </p:txBody>
      </p:sp>
      <p:sp>
        <p:nvSpPr>
          <p:cNvPr id="661" name="Google Shape;661;p67"/>
          <p:cNvSpPr/>
          <p:nvPr/>
        </p:nvSpPr>
        <p:spPr>
          <a:xfrm>
            <a:off x="6368975" y="1034550"/>
            <a:ext cx="4656300" cy="18333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Atomic Operations</a:t>
            </a:r>
            <a:endParaRPr sz="6000"/>
          </a:p>
        </p:txBody>
      </p:sp>
      <p:sp>
        <p:nvSpPr>
          <p:cNvPr id="662" name="Google Shape;662;p67"/>
          <p:cNvSpPr/>
          <p:nvPr/>
        </p:nvSpPr>
        <p:spPr>
          <a:xfrm>
            <a:off x="256700" y="3990100"/>
            <a:ext cx="5240700" cy="242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67"/>
          <p:cNvSpPr/>
          <p:nvPr/>
        </p:nvSpPr>
        <p:spPr>
          <a:xfrm>
            <a:off x="3766263" y="4351000"/>
            <a:ext cx="4656300" cy="1703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Thread Safe Collections</a:t>
            </a:r>
            <a:endParaRPr sz="6000"/>
          </a:p>
        </p:txBody>
      </p:sp>
      <p:sp>
        <p:nvSpPr>
          <p:cNvPr id="664" name="Google Shape;664;p67"/>
          <p:cNvSpPr/>
          <p:nvPr/>
        </p:nvSpPr>
        <p:spPr>
          <a:xfrm>
            <a:off x="3766188" y="4351000"/>
            <a:ext cx="4656300" cy="17031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Thread Safe Collections</a:t>
            </a:r>
            <a:endParaRPr sz="6000"/>
          </a:p>
        </p:txBody>
      </p:sp>
      <p:sp>
        <p:nvSpPr>
          <p:cNvPr id="665" name="Google Shape;665;p67"/>
          <p:cNvSpPr/>
          <p:nvPr/>
        </p:nvSpPr>
        <p:spPr>
          <a:xfrm>
            <a:off x="415500" y="1034550"/>
            <a:ext cx="4656300" cy="18333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ThreadLocal</a:t>
            </a:r>
            <a:endParaRPr sz="6000"/>
          </a:p>
        </p:txBody>
      </p:sp>
      <p:sp>
        <p:nvSpPr>
          <p:cNvPr id="666" name="Google Shape;666;p67"/>
          <p:cNvSpPr/>
          <p:nvPr/>
        </p:nvSpPr>
        <p:spPr>
          <a:xfrm>
            <a:off x="6368975" y="1034550"/>
            <a:ext cx="4656300" cy="18333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Atomic Operations</a:t>
            </a:r>
            <a:endParaRPr sz="6000"/>
          </a:p>
        </p:txBody>
      </p:sp>
      <p:sp>
        <p:nvSpPr>
          <p:cNvPr id="667" name="Google Shape;667;p67"/>
          <p:cNvSpPr/>
          <p:nvPr/>
        </p:nvSpPr>
        <p:spPr>
          <a:xfrm>
            <a:off x="6368975" y="1034550"/>
            <a:ext cx="4656300" cy="18333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Atomic Operations</a:t>
            </a:r>
            <a:endParaRPr sz="6000"/>
          </a:p>
        </p:txBody>
      </p:sp>
      <p:sp>
        <p:nvSpPr>
          <p:cNvPr id="668" name="Google Shape;668;p67"/>
          <p:cNvSpPr/>
          <p:nvPr/>
        </p:nvSpPr>
        <p:spPr>
          <a:xfrm>
            <a:off x="3766263" y="4351000"/>
            <a:ext cx="4656300" cy="17031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Thread Safe Collections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8"/>
          <p:cNvSpPr txBox="1"/>
          <p:nvPr>
            <p:ph type="title"/>
          </p:nvPr>
        </p:nvSpPr>
        <p:spPr>
          <a:xfrm>
            <a:off x="761249" y="2867850"/>
            <a:ext cx="102090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Thread Safe Collections</a:t>
            </a:r>
            <a:endParaRPr sz="7200"/>
          </a:p>
        </p:txBody>
      </p:sp>
      <p:sp>
        <p:nvSpPr>
          <p:cNvPr id="674" name="Google Shape;674;p68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5" name="Google Shape;675;p68"/>
          <p:cNvSpPr txBox="1"/>
          <p:nvPr>
            <p:ph type="title"/>
          </p:nvPr>
        </p:nvSpPr>
        <p:spPr>
          <a:xfrm>
            <a:off x="186904" y="152225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Thread Safe Collections</a:t>
            </a:r>
            <a:endParaRPr sz="7200"/>
          </a:p>
        </p:txBody>
      </p:sp>
      <p:sp>
        <p:nvSpPr>
          <p:cNvPr id="676" name="Google Shape;676;p68"/>
          <p:cNvSpPr/>
          <p:nvPr/>
        </p:nvSpPr>
        <p:spPr>
          <a:xfrm>
            <a:off x="186900" y="1209350"/>
            <a:ext cx="4688700" cy="1846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Compound Operations</a:t>
            </a:r>
            <a:endParaRPr sz="6000"/>
          </a:p>
        </p:txBody>
      </p:sp>
      <p:sp>
        <p:nvSpPr>
          <p:cNvPr id="677" name="Google Shape;677;p68"/>
          <p:cNvSpPr/>
          <p:nvPr/>
        </p:nvSpPr>
        <p:spPr>
          <a:xfrm>
            <a:off x="186900" y="3159538"/>
            <a:ext cx="4688700" cy="1681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↑ Speed</a:t>
            </a:r>
            <a:endParaRPr sz="6000"/>
          </a:p>
        </p:txBody>
      </p:sp>
      <p:sp>
        <p:nvSpPr>
          <p:cNvPr id="678" name="Google Shape;678;p68"/>
          <p:cNvSpPr/>
          <p:nvPr/>
        </p:nvSpPr>
        <p:spPr>
          <a:xfrm>
            <a:off x="186900" y="4944725"/>
            <a:ext cx="4688700" cy="1797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Configurable Concurrency</a:t>
            </a:r>
            <a:endParaRPr sz="6000"/>
          </a:p>
        </p:txBody>
      </p:sp>
      <p:sp>
        <p:nvSpPr>
          <p:cNvPr id="679" name="Google Shape;679;p68"/>
          <p:cNvSpPr txBox="1"/>
          <p:nvPr>
            <p:ph type="title"/>
          </p:nvPr>
        </p:nvSpPr>
        <p:spPr>
          <a:xfrm>
            <a:off x="1698361" y="3990150"/>
            <a:ext cx="87921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ConcurrentHashMap</a:t>
            </a:r>
            <a:endParaRPr sz="7200"/>
          </a:p>
        </p:txBody>
      </p:sp>
      <p:pic>
        <p:nvPicPr>
          <p:cNvPr id="680" name="Google Shape;680;p68"/>
          <p:cNvPicPr preferRelativeResize="0"/>
          <p:nvPr/>
        </p:nvPicPr>
        <p:blipFill rotWithShape="1">
          <a:blip r:embed="rId3">
            <a:alphaModFix/>
          </a:blip>
          <a:srcRect b="94558" l="0" r="0" t="0"/>
          <a:stretch/>
        </p:blipFill>
        <p:spPr>
          <a:xfrm>
            <a:off x="5106975" y="1209350"/>
            <a:ext cx="6918100" cy="33021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1" name="Google Shape;681;p68"/>
          <p:cNvPicPr preferRelativeResize="0"/>
          <p:nvPr/>
        </p:nvPicPr>
        <p:blipFill rotWithShape="1">
          <a:blip r:embed="rId3">
            <a:alphaModFix/>
          </a:blip>
          <a:srcRect b="40975" l="0" r="0" t="18346"/>
          <a:stretch/>
        </p:blipFill>
        <p:spPr>
          <a:xfrm>
            <a:off x="5106975" y="1502500"/>
            <a:ext cx="6918100" cy="2468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68"/>
          <p:cNvPicPr preferRelativeResize="0"/>
          <p:nvPr/>
        </p:nvPicPr>
        <p:blipFill rotWithShape="1">
          <a:blip r:embed="rId3">
            <a:alphaModFix/>
          </a:blip>
          <a:srcRect b="82319" l="0" r="0" t="6287"/>
          <a:stretch/>
        </p:blipFill>
        <p:spPr>
          <a:xfrm>
            <a:off x="5106975" y="1209350"/>
            <a:ext cx="6918100" cy="69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68"/>
          <p:cNvPicPr preferRelativeResize="0"/>
          <p:nvPr/>
        </p:nvPicPr>
        <p:blipFill rotWithShape="1">
          <a:blip r:embed="rId3">
            <a:alphaModFix/>
          </a:blip>
          <a:srcRect b="76016" l="0" r="0" t="19054"/>
          <a:stretch/>
        </p:blipFill>
        <p:spPr>
          <a:xfrm>
            <a:off x="5106975" y="1829875"/>
            <a:ext cx="6918100" cy="2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68"/>
          <p:cNvPicPr preferRelativeResize="0"/>
          <p:nvPr/>
        </p:nvPicPr>
        <p:blipFill rotWithShape="1">
          <a:blip r:embed="rId3">
            <a:alphaModFix/>
          </a:blip>
          <a:srcRect b="17690" l="0" r="0" t="60105"/>
          <a:stretch/>
        </p:blipFill>
        <p:spPr>
          <a:xfrm>
            <a:off x="5106975" y="2119926"/>
            <a:ext cx="6918100" cy="1347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68"/>
          <p:cNvPicPr preferRelativeResize="0"/>
          <p:nvPr/>
        </p:nvPicPr>
        <p:blipFill rotWithShape="1">
          <a:blip r:embed="rId3">
            <a:alphaModFix/>
          </a:blip>
          <a:srcRect b="20166" l="0" r="0" t="0"/>
          <a:stretch/>
        </p:blipFill>
        <p:spPr>
          <a:xfrm>
            <a:off x="5106975" y="1209350"/>
            <a:ext cx="6918100" cy="4844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69"/>
          <p:cNvSpPr txBox="1"/>
          <p:nvPr>
            <p:ph idx="12" type="sldNum"/>
          </p:nvPr>
        </p:nvSpPr>
        <p:spPr>
          <a:xfrm>
            <a:off x="11406074" y="6333134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691" name="Google Shape;691;p69"/>
          <p:cNvSpPr txBox="1"/>
          <p:nvPr/>
        </p:nvSpPr>
        <p:spPr>
          <a:xfrm>
            <a:off x="495324" y="177525"/>
            <a:ext cx="3832800" cy="11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dk1"/>
                </a:solidFill>
              </a:rPr>
              <a:t>Agenda</a:t>
            </a:r>
            <a:endParaRPr/>
          </a:p>
        </p:txBody>
      </p:sp>
      <p:sp>
        <p:nvSpPr>
          <p:cNvPr id="692" name="Google Shape;692;p69"/>
          <p:cNvSpPr/>
          <p:nvPr/>
        </p:nvSpPr>
        <p:spPr>
          <a:xfrm>
            <a:off x="832275" y="1584125"/>
            <a:ext cx="4028100" cy="1845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Single Threading</a:t>
            </a:r>
            <a:endParaRPr sz="6000"/>
          </a:p>
        </p:txBody>
      </p:sp>
      <p:sp>
        <p:nvSpPr>
          <p:cNvPr id="693" name="Google Shape;693;p69"/>
          <p:cNvSpPr/>
          <p:nvPr/>
        </p:nvSpPr>
        <p:spPr>
          <a:xfrm>
            <a:off x="7164175" y="1661725"/>
            <a:ext cx="4028100" cy="1845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Multi Threading</a:t>
            </a:r>
            <a:endParaRPr sz="6000"/>
          </a:p>
        </p:txBody>
      </p:sp>
      <p:sp>
        <p:nvSpPr>
          <p:cNvPr id="694" name="Google Shape;694;p69"/>
          <p:cNvSpPr/>
          <p:nvPr/>
        </p:nvSpPr>
        <p:spPr>
          <a:xfrm>
            <a:off x="7271075" y="4720225"/>
            <a:ext cx="4028100" cy="1942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Workflows</a:t>
            </a:r>
            <a:endParaRPr sz="6000"/>
          </a:p>
        </p:txBody>
      </p:sp>
      <p:cxnSp>
        <p:nvCxnSpPr>
          <p:cNvPr id="695" name="Google Shape;695;p69"/>
          <p:cNvCxnSpPr/>
          <p:nvPr/>
        </p:nvCxnSpPr>
        <p:spPr>
          <a:xfrm flipH="1" rot="10800000">
            <a:off x="5201463" y="2515825"/>
            <a:ext cx="1785900" cy="13200"/>
          </a:xfrm>
          <a:prstGeom prst="straightConnector1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6" name="Google Shape;696;p69"/>
          <p:cNvSpPr/>
          <p:nvPr/>
        </p:nvSpPr>
        <p:spPr>
          <a:xfrm>
            <a:off x="832275" y="1584125"/>
            <a:ext cx="4028100" cy="1845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Single Threading</a:t>
            </a:r>
            <a:endParaRPr sz="6000"/>
          </a:p>
        </p:txBody>
      </p:sp>
      <p:sp>
        <p:nvSpPr>
          <p:cNvPr id="697" name="Google Shape;697;p69"/>
          <p:cNvSpPr/>
          <p:nvPr/>
        </p:nvSpPr>
        <p:spPr>
          <a:xfrm>
            <a:off x="7164175" y="1661725"/>
            <a:ext cx="4028100" cy="1845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Multi Threading</a:t>
            </a:r>
            <a:endParaRPr sz="6000"/>
          </a:p>
        </p:txBody>
      </p:sp>
      <p:sp>
        <p:nvSpPr>
          <p:cNvPr id="698" name="Google Shape;698;p69"/>
          <p:cNvSpPr/>
          <p:nvPr/>
        </p:nvSpPr>
        <p:spPr>
          <a:xfrm>
            <a:off x="7271075" y="4720225"/>
            <a:ext cx="4028100" cy="1942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Workflows</a:t>
            </a:r>
            <a:endParaRPr sz="6000"/>
          </a:p>
        </p:txBody>
      </p:sp>
      <p:cxnSp>
        <p:nvCxnSpPr>
          <p:cNvPr id="699" name="Google Shape;699;p69"/>
          <p:cNvCxnSpPr/>
          <p:nvPr/>
        </p:nvCxnSpPr>
        <p:spPr>
          <a:xfrm flipH="1">
            <a:off x="3454700" y="3677413"/>
            <a:ext cx="5553300" cy="872100"/>
          </a:xfrm>
          <a:prstGeom prst="straightConnector1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0" name="Google Shape;700;p69"/>
          <p:cNvSpPr/>
          <p:nvPr/>
        </p:nvSpPr>
        <p:spPr>
          <a:xfrm>
            <a:off x="495325" y="4680000"/>
            <a:ext cx="4758000" cy="1942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Concurrency in Java</a:t>
            </a:r>
            <a:endParaRPr sz="6000"/>
          </a:p>
        </p:txBody>
      </p:sp>
      <p:cxnSp>
        <p:nvCxnSpPr>
          <p:cNvPr id="701" name="Google Shape;701;p69"/>
          <p:cNvCxnSpPr/>
          <p:nvPr/>
        </p:nvCxnSpPr>
        <p:spPr>
          <a:xfrm flipH="1" rot="10800000">
            <a:off x="5378275" y="5562250"/>
            <a:ext cx="1785900" cy="13200"/>
          </a:xfrm>
          <a:prstGeom prst="straightConnector1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2" name="Google Shape;702;p69"/>
          <p:cNvSpPr/>
          <p:nvPr/>
        </p:nvSpPr>
        <p:spPr>
          <a:xfrm>
            <a:off x="513375" y="4680000"/>
            <a:ext cx="4758000" cy="1942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Concurrency in Java</a:t>
            </a:r>
            <a:endParaRPr sz="6000"/>
          </a:p>
        </p:txBody>
      </p:sp>
      <p:sp>
        <p:nvSpPr>
          <p:cNvPr id="703" name="Google Shape;703;p69"/>
          <p:cNvSpPr/>
          <p:nvPr/>
        </p:nvSpPr>
        <p:spPr>
          <a:xfrm>
            <a:off x="832275" y="1584125"/>
            <a:ext cx="4028100" cy="1845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Single Threading</a:t>
            </a:r>
            <a:endParaRPr sz="6000"/>
          </a:p>
        </p:txBody>
      </p:sp>
      <p:sp>
        <p:nvSpPr>
          <p:cNvPr id="704" name="Google Shape;704;p69"/>
          <p:cNvSpPr/>
          <p:nvPr/>
        </p:nvSpPr>
        <p:spPr>
          <a:xfrm>
            <a:off x="832275" y="1584125"/>
            <a:ext cx="4028100" cy="1845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Single Threading</a:t>
            </a:r>
            <a:endParaRPr sz="6000"/>
          </a:p>
        </p:txBody>
      </p:sp>
      <p:sp>
        <p:nvSpPr>
          <p:cNvPr id="705" name="Google Shape;705;p69"/>
          <p:cNvSpPr/>
          <p:nvPr/>
        </p:nvSpPr>
        <p:spPr>
          <a:xfrm>
            <a:off x="7164175" y="1661725"/>
            <a:ext cx="4028100" cy="1845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Multi Threading</a:t>
            </a:r>
            <a:endParaRPr sz="6000"/>
          </a:p>
        </p:txBody>
      </p:sp>
      <p:sp>
        <p:nvSpPr>
          <p:cNvPr id="706" name="Google Shape;706;p69"/>
          <p:cNvSpPr/>
          <p:nvPr/>
        </p:nvSpPr>
        <p:spPr>
          <a:xfrm>
            <a:off x="7164175" y="1661725"/>
            <a:ext cx="4028100" cy="1845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Multi Threading</a:t>
            </a:r>
            <a:endParaRPr sz="6000"/>
          </a:p>
        </p:txBody>
      </p:sp>
      <p:sp>
        <p:nvSpPr>
          <p:cNvPr id="707" name="Google Shape;707;p69"/>
          <p:cNvSpPr/>
          <p:nvPr/>
        </p:nvSpPr>
        <p:spPr>
          <a:xfrm>
            <a:off x="513375" y="4680000"/>
            <a:ext cx="4758000" cy="19425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Concurrency in Java</a:t>
            </a:r>
            <a:endParaRPr sz="6000"/>
          </a:p>
        </p:txBody>
      </p:sp>
      <p:sp>
        <p:nvSpPr>
          <p:cNvPr id="708" name="Google Shape;708;p69"/>
          <p:cNvSpPr/>
          <p:nvPr/>
        </p:nvSpPr>
        <p:spPr>
          <a:xfrm>
            <a:off x="513375" y="4680000"/>
            <a:ext cx="4758000" cy="1942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Concurrency in Java</a:t>
            </a:r>
            <a:endParaRPr sz="6000"/>
          </a:p>
        </p:txBody>
      </p:sp>
      <p:sp>
        <p:nvSpPr>
          <p:cNvPr id="709" name="Google Shape;709;p69"/>
          <p:cNvSpPr/>
          <p:nvPr/>
        </p:nvSpPr>
        <p:spPr>
          <a:xfrm>
            <a:off x="7271075" y="4720225"/>
            <a:ext cx="4028100" cy="19425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Workflows</a:t>
            </a:r>
            <a:endParaRPr sz="6000"/>
          </a:p>
        </p:txBody>
      </p:sp>
      <p:cxnSp>
        <p:nvCxnSpPr>
          <p:cNvPr id="710" name="Google Shape;710;p69"/>
          <p:cNvCxnSpPr/>
          <p:nvPr/>
        </p:nvCxnSpPr>
        <p:spPr>
          <a:xfrm flipH="1" rot="10800000">
            <a:off x="5201463" y="2515825"/>
            <a:ext cx="1785900" cy="13200"/>
          </a:xfrm>
          <a:prstGeom prst="straightConnector1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1" name="Google Shape;711;p69"/>
          <p:cNvCxnSpPr/>
          <p:nvPr/>
        </p:nvCxnSpPr>
        <p:spPr>
          <a:xfrm flipH="1">
            <a:off x="3454700" y="3677413"/>
            <a:ext cx="5553300" cy="872100"/>
          </a:xfrm>
          <a:prstGeom prst="straightConnector1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2" name="Google Shape;712;p69"/>
          <p:cNvCxnSpPr/>
          <p:nvPr/>
        </p:nvCxnSpPr>
        <p:spPr>
          <a:xfrm flipH="1" rot="10800000">
            <a:off x="5378275" y="5562250"/>
            <a:ext cx="1785900" cy="13200"/>
          </a:xfrm>
          <a:prstGeom prst="straightConnector1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70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Where do we start?</a:t>
            </a:r>
            <a:endParaRPr sz="7200"/>
          </a:p>
        </p:txBody>
      </p:sp>
      <p:sp>
        <p:nvSpPr>
          <p:cNvPr id="718" name="Google Shape;718;p70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9" name="Google Shape;719;p70"/>
          <p:cNvSpPr/>
          <p:nvPr/>
        </p:nvSpPr>
        <p:spPr>
          <a:xfrm>
            <a:off x="656100" y="966250"/>
            <a:ext cx="4304700" cy="1803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Promises in JavaScript</a:t>
            </a:r>
            <a:endParaRPr sz="6000"/>
          </a:p>
        </p:txBody>
      </p:sp>
      <p:sp>
        <p:nvSpPr>
          <p:cNvPr id="720" name="Google Shape;720;p70"/>
          <p:cNvSpPr/>
          <p:nvPr/>
        </p:nvSpPr>
        <p:spPr>
          <a:xfrm>
            <a:off x="7041975" y="966250"/>
            <a:ext cx="4304700" cy="1803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Future/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Callable</a:t>
            </a:r>
            <a:endParaRPr sz="6000"/>
          </a:p>
        </p:txBody>
      </p:sp>
      <p:sp>
        <p:nvSpPr>
          <p:cNvPr id="721" name="Google Shape;721;p70"/>
          <p:cNvSpPr/>
          <p:nvPr/>
        </p:nvSpPr>
        <p:spPr>
          <a:xfrm>
            <a:off x="603100" y="4088650"/>
            <a:ext cx="4304700" cy="1803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Executor Framework</a:t>
            </a:r>
            <a:endParaRPr sz="6000"/>
          </a:p>
        </p:txBody>
      </p:sp>
      <p:sp>
        <p:nvSpPr>
          <p:cNvPr id="722" name="Google Shape;722;p70"/>
          <p:cNvSpPr/>
          <p:nvPr/>
        </p:nvSpPr>
        <p:spPr>
          <a:xfrm>
            <a:off x="6988975" y="4088650"/>
            <a:ext cx="4665000" cy="1803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CompletableFuture</a:t>
            </a:r>
            <a:endParaRPr sz="6000"/>
          </a:p>
        </p:txBody>
      </p:sp>
      <p:sp>
        <p:nvSpPr>
          <p:cNvPr id="723" name="Google Shape;723;p70"/>
          <p:cNvSpPr txBox="1"/>
          <p:nvPr>
            <p:ph type="title"/>
          </p:nvPr>
        </p:nvSpPr>
        <p:spPr>
          <a:xfrm>
            <a:off x="603092" y="289015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Workflows</a:t>
            </a:r>
            <a:endParaRPr sz="7200"/>
          </a:p>
        </p:txBody>
      </p:sp>
      <p:sp>
        <p:nvSpPr>
          <p:cNvPr id="724" name="Google Shape;724;p70"/>
          <p:cNvSpPr/>
          <p:nvPr/>
        </p:nvSpPr>
        <p:spPr>
          <a:xfrm>
            <a:off x="656100" y="966250"/>
            <a:ext cx="4304700" cy="1803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Promises in JavaScript</a:t>
            </a:r>
            <a:endParaRPr sz="6000"/>
          </a:p>
        </p:txBody>
      </p:sp>
      <p:sp>
        <p:nvSpPr>
          <p:cNvPr id="725" name="Google Shape;725;p70"/>
          <p:cNvSpPr/>
          <p:nvPr/>
        </p:nvSpPr>
        <p:spPr>
          <a:xfrm>
            <a:off x="7041975" y="966250"/>
            <a:ext cx="4304700" cy="1803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Future/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Callable</a:t>
            </a:r>
            <a:endParaRPr sz="6000"/>
          </a:p>
        </p:txBody>
      </p:sp>
      <p:sp>
        <p:nvSpPr>
          <p:cNvPr id="726" name="Google Shape;726;p70"/>
          <p:cNvSpPr/>
          <p:nvPr/>
        </p:nvSpPr>
        <p:spPr>
          <a:xfrm>
            <a:off x="603100" y="4088650"/>
            <a:ext cx="4304700" cy="1803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Executor Framework</a:t>
            </a:r>
            <a:endParaRPr sz="6000"/>
          </a:p>
        </p:txBody>
      </p:sp>
      <p:sp>
        <p:nvSpPr>
          <p:cNvPr id="727" name="Google Shape;727;p70"/>
          <p:cNvSpPr/>
          <p:nvPr/>
        </p:nvSpPr>
        <p:spPr>
          <a:xfrm>
            <a:off x="6988975" y="4088650"/>
            <a:ext cx="4665000" cy="1803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CompletableFuture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71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Callback Hell in JavaScript</a:t>
            </a:r>
            <a:endParaRPr sz="7200"/>
          </a:p>
        </p:txBody>
      </p:sp>
      <p:sp>
        <p:nvSpPr>
          <p:cNvPr id="733" name="Google Shape;733;p71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4" name="Google Shape;734;p71"/>
          <p:cNvSpPr txBox="1"/>
          <p:nvPr>
            <p:ph type="title"/>
          </p:nvPr>
        </p:nvSpPr>
        <p:spPr>
          <a:xfrm>
            <a:off x="476667" y="152225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Callback Hell in JavaScript</a:t>
            </a:r>
            <a:endParaRPr sz="7200"/>
          </a:p>
        </p:txBody>
      </p:sp>
      <p:pic>
        <p:nvPicPr>
          <p:cNvPr id="735" name="Google Shape;735;p71"/>
          <p:cNvPicPr preferRelativeResize="0"/>
          <p:nvPr/>
        </p:nvPicPr>
        <p:blipFill rotWithShape="1">
          <a:blip r:embed="rId3">
            <a:alphaModFix/>
          </a:blip>
          <a:srcRect b="89332" l="0" r="0" t="0"/>
          <a:stretch/>
        </p:blipFill>
        <p:spPr>
          <a:xfrm>
            <a:off x="4785625" y="1745500"/>
            <a:ext cx="7239450" cy="327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36" name="Google Shape;736;p71"/>
          <p:cNvSpPr/>
          <p:nvPr/>
        </p:nvSpPr>
        <p:spPr>
          <a:xfrm>
            <a:off x="476675" y="1745500"/>
            <a:ext cx="3173400" cy="1122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Verbose</a:t>
            </a:r>
            <a:endParaRPr sz="6000"/>
          </a:p>
        </p:txBody>
      </p:sp>
      <p:sp>
        <p:nvSpPr>
          <p:cNvPr id="737" name="Google Shape;737;p71"/>
          <p:cNvSpPr/>
          <p:nvPr/>
        </p:nvSpPr>
        <p:spPr>
          <a:xfrm>
            <a:off x="486025" y="3814225"/>
            <a:ext cx="3173400" cy="1122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Intuitive</a:t>
            </a:r>
            <a:endParaRPr sz="6000"/>
          </a:p>
        </p:txBody>
      </p:sp>
      <p:cxnSp>
        <p:nvCxnSpPr>
          <p:cNvPr id="738" name="Google Shape;738;p71"/>
          <p:cNvCxnSpPr/>
          <p:nvPr/>
        </p:nvCxnSpPr>
        <p:spPr>
          <a:xfrm>
            <a:off x="843675" y="3541825"/>
            <a:ext cx="2476800" cy="15903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9" name="Google Shape;739;p71"/>
          <p:cNvCxnSpPr/>
          <p:nvPr/>
        </p:nvCxnSpPr>
        <p:spPr>
          <a:xfrm flipH="1" rot="10800000">
            <a:off x="934925" y="3580900"/>
            <a:ext cx="2255400" cy="15774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40" name="Google Shape;740;p71"/>
          <p:cNvPicPr preferRelativeResize="0"/>
          <p:nvPr/>
        </p:nvPicPr>
        <p:blipFill rotWithShape="1">
          <a:blip r:embed="rId3">
            <a:alphaModFix/>
          </a:blip>
          <a:srcRect b="0" l="0" r="0" t="87372"/>
          <a:stretch/>
        </p:blipFill>
        <p:spPr>
          <a:xfrm>
            <a:off x="4785625" y="1996551"/>
            <a:ext cx="7239450" cy="3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71"/>
          <p:cNvPicPr preferRelativeResize="0"/>
          <p:nvPr/>
        </p:nvPicPr>
        <p:blipFill rotWithShape="1">
          <a:blip r:embed="rId3">
            <a:alphaModFix/>
          </a:blip>
          <a:srcRect b="79377" l="0" r="0" t="0"/>
          <a:stretch/>
        </p:blipFill>
        <p:spPr>
          <a:xfrm>
            <a:off x="4785625" y="1754825"/>
            <a:ext cx="7239450" cy="632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71"/>
          <p:cNvPicPr preferRelativeResize="0"/>
          <p:nvPr/>
        </p:nvPicPr>
        <p:blipFill rotWithShape="1">
          <a:blip r:embed="rId3">
            <a:alphaModFix/>
          </a:blip>
          <a:srcRect b="0" l="0" r="0" t="74524"/>
          <a:stretch/>
        </p:blipFill>
        <p:spPr>
          <a:xfrm>
            <a:off x="4785625" y="2331801"/>
            <a:ext cx="7239450" cy="78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5612" y="1754825"/>
            <a:ext cx="7239450" cy="306787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72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How do we fix this?</a:t>
            </a:r>
            <a:endParaRPr sz="7200"/>
          </a:p>
        </p:txBody>
      </p:sp>
      <p:sp>
        <p:nvSpPr>
          <p:cNvPr id="749" name="Google Shape;749;p72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0" name="Google Shape;750;p72"/>
          <p:cNvSpPr txBox="1"/>
          <p:nvPr>
            <p:ph type="title"/>
          </p:nvPr>
        </p:nvSpPr>
        <p:spPr>
          <a:xfrm>
            <a:off x="554817" y="286785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Promises in JavaScript</a:t>
            </a:r>
            <a:endParaRPr sz="7200"/>
          </a:p>
        </p:txBody>
      </p:sp>
      <p:sp>
        <p:nvSpPr>
          <p:cNvPr id="751" name="Google Shape;751;p72"/>
          <p:cNvSpPr txBox="1"/>
          <p:nvPr>
            <p:ph type="title"/>
          </p:nvPr>
        </p:nvSpPr>
        <p:spPr>
          <a:xfrm>
            <a:off x="415492" y="139250"/>
            <a:ext cx="11357700" cy="1122300"/>
          </a:xfrm>
          <a:prstGeom prst="rect">
            <a:avLst/>
          </a:prstGeom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Promises in JavaScript</a:t>
            </a:r>
            <a:endParaRPr sz="7200"/>
          </a:p>
        </p:txBody>
      </p:sp>
      <p:sp>
        <p:nvSpPr>
          <p:cNvPr id="752" name="Google Shape;752;p72"/>
          <p:cNvSpPr txBox="1"/>
          <p:nvPr>
            <p:ph idx="4294967295" type="body"/>
          </p:nvPr>
        </p:nvSpPr>
        <p:spPr>
          <a:xfrm>
            <a:off x="977000" y="1344450"/>
            <a:ext cx="3505800" cy="6240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-US" sz="7200">
                <a:solidFill>
                  <a:srgbClr val="FFFFFF"/>
                </a:solidFill>
              </a:rPr>
              <a:t>Before</a:t>
            </a:r>
            <a:endParaRPr sz="7200">
              <a:solidFill>
                <a:srgbClr val="FFFFFF"/>
              </a:solidFill>
            </a:endParaRPr>
          </a:p>
        </p:txBody>
      </p:sp>
      <p:pic>
        <p:nvPicPr>
          <p:cNvPr id="753" name="Google Shape;753;p72"/>
          <p:cNvPicPr preferRelativeResize="0"/>
          <p:nvPr/>
        </p:nvPicPr>
        <p:blipFill rotWithShape="1">
          <a:blip r:embed="rId3">
            <a:alphaModFix/>
          </a:blip>
          <a:srcRect b="13774" l="0" r="0" t="55769"/>
          <a:stretch/>
        </p:blipFill>
        <p:spPr>
          <a:xfrm>
            <a:off x="5469625" y="2559650"/>
            <a:ext cx="5575499" cy="11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72"/>
          <p:cNvSpPr txBox="1"/>
          <p:nvPr>
            <p:ph idx="4294967295" type="body"/>
          </p:nvPr>
        </p:nvSpPr>
        <p:spPr>
          <a:xfrm>
            <a:off x="7068775" y="1344450"/>
            <a:ext cx="2377200" cy="6240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-US" sz="7200">
                <a:solidFill>
                  <a:srgbClr val="FFFFFF"/>
                </a:solidFill>
              </a:rPr>
              <a:t>After</a:t>
            </a:r>
            <a:endParaRPr sz="7200">
              <a:solidFill>
                <a:srgbClr val="FFFFFF"/>
              </a:solidFill>
            </a:endParaRPr>
          </a:p>
        </p:txBody>
      </p:sp>
      <p:pic>
        <p:nvPicPr>
          <p:cNvPr id="755" name="Google Shape;755;p72"/>
          <p:cNvPicPr preferRelativeResize="0"/>
          <p:nvPr/>
        </p:nvPicPr>
        <p:blipFill rotWithShape="1">
          <a:blip r:embed="rId4">
            <a:alphaModFix/>
          </a:blip>
          <a:srcRect b="14950" l="0" r="0" t="43403"/>
          <a:stretch/>
        </p:blipFill>
        <p:spPr>
          <a:xfrm>
            <a:off x="415500" y="2559644"/>
            <a:ext cx="4442900" cy="17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72"/>
          <p:cNvPicPr preferRelativeResize="0"/>
          <p:nvPr/>
        </p:nvPicPr>
        <p:blipFill rotWithShape="1">
          <a:blip r:embed="rId4">
            <a:alphaModFix/>
          </a:blip>
          <a:srcRect b="0" l="0" r="0" t="85053"/>
          <a:stretch/>
        </p:blipFill>
        <p:spPr>
          <a:xfrm>
            <a:off x="415500" y="4265562"/>
            <a:ext cx="4442900" cy="62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72"/>
          <p:cNvPicPr preferRelativeResize="0"/>
          <p:nvPr/>
        </p:nvPicPr>
        <p:blipFill rotWithShape="1">
          <a:blip r:embed="rId4">
            <a:alphaModFix/>
          </a:blip>
          <a:srcRect b="58352" l="0" r="0" t="0"/>
          <a:stretch/>
        </p:blipFill>
        <p:spPr>
          <a:xfrm>
            <a:off x="415500" y="4889550"/>
            <a:ext cx="4442900" cy="17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72"/>
          <p:cNvPicPr preferRelativeResize="0"/>
          <p:nvPr/>
        </p:nvPicPr>
        <p:blipFill rotWithShape="1">
          <a:blip r:embed="rId3">
            <a:alphaModFix/>
          </a:blip>
          <a:srcRect b="44582" l="0" r="0" t="0"/>
          <a:stretch/>
        </p:blipFill>
        <p:spPr>
          <a:xfrm>
            <a:off x="5469625" y="4130450"/>
            <a:ext cx="5575499" cy="204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72"/>
          <p:cNvPicPr preferRelativeResize="0"/>
          <p:nvPr/>
        </p:nvPicPr>
        <p:blipFill rotWithShape="1">
          <a:blip r:embed="rId3">
            <a:alphaModFix/>
          </a:blip>
          <a:srcRect b="0" l="0" r="0" t="85761"/>
          <a:stretch/>
        </p:blipFill>
        <p:spPr>
          <a:xfrm>
            <a:off x="5469625" y="3605750"/>
            <a:ext cx="5575499" cy="52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73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5" name="Google Shape;765;p73"/>
          <p:cNvSpPr/>
          <p:nvPr/>
        </p:nvSpPr>
        <p:spPr>
          <a:xfrm>
            <a:off x="656100" y="966250"/>
            <a:ext cx="4304700" cy="1803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Promises in JavaScript</a:t>
            </a:r>
            <a:endParaRPr sz="6000"/>
          </a:p>
        </p:txBody>
      </p:sp>
      <p:sp>
        <p:nvSpPr>
          <p:cNvPr id="766" name="Google Shape;766;p73"/>
          <p:cNvSpPr/>
          <p:nvPr/>
        </p:nvSpPr>
        <p:spPr>
          <a:xfrm>
            <a:off x="7041975" y="966250"/>
            <a:ext cx="4304700" cy="1803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Future/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Callable</a:t>
            </a:r>
            <a:endParaRPr sz="6000"/>
          </a:p>
        </p:txBody>
      </p:sp>
      <p:sp>
        <p:nvSpPr>
          <p:cNvPr id="767" name="Google Shape;767;p73"/>
          <p:cNvSpPr/>
          <p:nvPr/>
        </p:nvSpPr>
        <p:spPr>
          <a:xfrm>
            <a:off x="603100" y="4088650"/>
            <a:ext cx="4304700" cy="1803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Executor Framework</a:t>
            </a:r>
            <a:endParaRPr sz="6000"/>
          </a:p>
        </p:txBody>
      </p:sp>
      <p:sp>
        <p:nvSpPr>
          <p:cNvPr id="768" name="Google Shape;768;p73"/>
          <p:cNvSpPr/>
          <p:nvPr/>
        </p:nvSpPr>
        <p:spPr>
          <a:xfrm>
            <a:off x="6988975" y="4088650"/>
            <a:ext cx="4665000" cy="1803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CompletableFuture</a:t>
            </a:r>
            <a:endParaRPr sz="6000"/>
          </a:p>
        </p:txBody>
      </p:sp>
      <p:sp>
        <p:nvSpPr>
          <p:cNvPr id="769" name="Google Shape;769;p73"/>
          <p:cNvSpPr txBox="1"/>
          <p:nvPr>
            <p:ph type="title"/>
          </p:nvPr>
        </p:nvSpPr>
        <p:spPr>
          <a:xfrm>
            <a:off x="6030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Workflows</a:t>
            </a:r>
            <a:endParaRPr sz="7200"/>
          </a:p>
        </p:txBody>
      </p:sp>
      <p:sp>
        <p:nvSpPr>
          <p:cNvPr id="770" name="Google Shape;770;p73"/>
          <p:cNvSpPr/>
          <p:nvPr/>
        </p:nvSpPr>
        <p:spPr>
          <a:xfrm>
            <a:off x="656100" y="966250"/>
            <a:ext cx="4304700" cy="1803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Promises in JavaScript</a:t>
            </a:r>
            <a:endParaRPr sz="6000"/>
          </a:p>
        </p:txBody>
      </p:sp>
      <p:sp>
        <p:nvSpPr>
          <p:cNvPr id="771" name="Google Shape;771;p73"/>
          <p:cNvSpPr/>
          <p:nvPr/>
        </p:nvSpPr>
        <p:spPr>
          <a:xfrm>
            <a:off x="7041975" y="966250"/>
            <a:ext cx="4304700" cy="1803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Future/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Callable</a:t>
            </a:r>
            <a:endParaRPr sz="6000"/>
          </a:p>
        </p:txBody>
      </p:sp>
      <p:sp>
        <p:nvSpPr>
          <p:cNvPr id="772" name="Google Shape;772;p73"/>
          <p:cNvSpPr/>
          <p:nvPr/>
        </p:nvSpPr>
        <p:spPr>
          <a:xfrm>
            <a:off x="603100" y="4088650"/>
            <a:ext cx="4304700" cy="1803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Executor Framework</a:t>
            </a:r>
            <a:endParaRPr sz="6000"/>
          </a:p>
        </p:txBody>
      </p:sp>
      <p:sp>
        <p:nvSpPr>
          <p:cNvPr id="773" name="Google Shape;773;p73"/>
          <p:cNvSpPr/>
          <p:nvPr/>
        </p:nvSpPr>
        <p:spPr>
          <a:xfrm>
            <a:off x="6988975" y="4088650"/>
            <a:ext cx="4665000" cy="1803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CompletableFuture</a:t>
            </a:r>
            <a:endParaRPr sz="6000"/>
          </a:p>
        </p:txBody>
      </p:sp>
      <p:sp>
        <p:nvSpPr>
          <p:cNvPr id="774" name="Google Shape;774;p73"/>
          <p:cNvSpPr/>
          <p:nvPr/>
        </p:nvSpPr>
        <p:spPr>
          <a:xfrm>
            <a:off x="656100" y="966250"/>
            <a:ext cx="4304700" cy="1803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Promises in JavaScript</a:t>
            </a:r>
            <a:endParaRPr sz="6000"/>
          </a:p>
        </p:txBody>
      </p:sp>
      <p:sp>
        <p:nvSpPr>
          <p:cNvPr id="775" name="Google Shape;775;p73"/>
          <p:cNvSpPr/>
          <p:nvPr/>
        </p:nvSpPr>
        <p:spPr>
          <a:xfrm>
            <a:off x="7041975" y="966250"/>
            <a:ext cx="4304700" cy="1803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Future/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Callable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74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1" name="Google Shape;781;p74"/>
          <p:cNvSpPr txBox="1"/>
          <p:nvPr>
            <p:ph type="title"/>
          </p:nvPr>
        </p:nvSpPr>
        <p:spPr>
          <a:xfrm>
            <a:off x="415492" y="31155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Runnable -&gt; Thread</a:t>
            </a:r>
            <a:endParaRPr sz="7200"/>
          </a:p>
        </p:txBody>
      </p:sp>
      <p:sp>
        <p:nvSpPr>
          <p:cNvPr id="782" name="Google Shape;782;p74"/>
          <p:cNvSpPr txBox="1"/>
          <p:nvPr>
            <p:ph type="title"/>
          </p:nvPr>
        </p:nvSpPr>
        <p:spPr>
          <a:xfrm>
            <a:off x="602967" y="313955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Callable -&gt; Future</a:t>
            </a:r>
            <a:endParaRPr sz="7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75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8" name="Google Shape;788;p75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Callable</a:t>
            </a:r>
            <a:endParaRPr sz="7200"/>
          </a:p>
        </p:txBody>
      </p:sp>
      <p:sp>
        <p:nvSpPr>
          <p:cNvPr id="789" name="Google Shape;789;p75"/>
          <p:cNvSpPr/>
          <p:nvPr/>
        </p:nvSpPr>
        <p:spPr>
          <a:xfrm>
            <a:off x="324250" y="1189350"/>
            <a:ext cx="5151000" cy="1122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No Input</a:t>
            </a:r>
            <a:endParaRPr sz="6000"/>
          </a:p>
        </p:txBody>
      </p:sp>
      <p:sp>
        <p:nvSpPr>
          <p:cNvPr id="790" name="Google Shape;790;p75"/>
          <p:cNvSpPr txBox="1"/>
          <p:nvPr>
            <p:ph type="title"/>
          </p:nvPr>
        </p:nvSpPr>
        <p:spPr>
          <a:xfrm>
            <a:off x="263092" y="6705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Callable</a:t>
            </a:r>
            <a:endParaRPr sz="7200"/>
          </a:p>
        </p:txBody>
      </p:sp>
      <p:sp>
        <p:nvSpPr>
          <p:cNvPr id="791" name="Google Shape;791;p75"/>
          <p:cNvSpPr/>
          <p:nvPr/>
        </p:nvSpPr>
        <p:spPr>
          <a:xfrm>
            <a:off x="324250" y="2692575"/>
            <a:ext cx="5151000" cy="1122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Has </a:t>
            </a:r>
            <a:r>
              <a:rPr lang="en-US" sz="6000"/>
              <a:t>Output</a:t>
            </a:r>
            <a:endParaRPr sz="6000"/>
          </a:p>
        </p:txBody>
      </p:sp>
      <p:sp>
        <p:nvSpPr>
          <p:cNvPr id="792" name="Google Shape;792;p75"/>
          <p:cNvSpPr/>
          <p:nvPr/>
        </p:nvSpPr>
        <p:spPr>
          <a:xfrm>
            <a:off x="263100" y="4195775"/>
            <a:ext cx="5212200" cy="1122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Has </a:t>
            </a:r>
            <a:r>
              <a:rPr lang="en-US" sz="6000"/>
              <a:t>Exception</a:t>
            </a:r>
            <a:endParaRPr sz="6000"/>
          </a:p>
        </p:txBody>
      </p:sp>
      <p:pic>
        <p:nvPicPr>
          <p:cNvPr id="793" name="Google Shape;793;p75"/>
          <p:cNvPicPr preferRelativeResize="0"/>
          <p:nvPr/>
        </p:nvPicPr>
        <p:blipFill rotWithShape="1">
          <a:blip r:embed="rId3">
            <a:alphaModFix/>
          </a:blip>
          <a:srcRect b="63992" l="0" r="0" t="0"/>
          <a:stretch/>
        </p:blipFill>
        <p:spPr>
          <a:xfrm>
            <a:off x="5758125" y="1013897"/>
            <a:ext cx="5862676" cy="2062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94" name="Google Shape;794;p75"/>
          <p:cNvPicPr preferRelativeResize="0"/>
          <p:nvPr/>
        </p:nvPicPr>
        <p:blipFill rotWithShape="1">
          <a:blip r:embed="rId3">
            <a:alphaModFix/>
          </a:blip>
          <a:srcRect b="14383" l="0" r="0" t="0"/>
          <a:stretch/>
        </p:blipFill>
        <p:spPr>
          <a:xfrm>
            <a:off x="5758125" y="1013899"/>
            <a:ext cx="5862676" cy="49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75"/>
          <p:cNvPicPr preferRelativeResize="0"/>
          <p:nvPr/>
        </p:nvPicPr>
        <p:blipFill rotWithShape="1">
          <a:blip r:embed="rId3">
            <a:alphaModFix/>
          </a:blip>
          <a:srcRect b="0" l="0" r="0" t="95274"/>
          <a:stretch/>
        </p:blipFill>
        <p:spPr>
          <a:xfrm>
            <a:off x="5758125" y="5857272"/>
            <a:ext cx="5862676" cy="27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8125" y="1013895"/>
            <a:ext cx="5862676" cy="572841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76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2" name="Google Shape;802;p76"/>
          <p:cNvSpPr/>
          <p:nvPr/>
        </p:nvSpPr>
        <p:spPr>
          <a:xfrm>
            <a:off x="263100" y="1732013"/>
            <a:ext cx="4821000" cy="1715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Completed in the Future</a:t>
            </a:r>
            <a:endParaRPr sz="6000"/>
          </a:p>
        </p:txBody>
      </p:sp>
      <p:sp>
        <p:nvSpPr>
          <p:cNvPr id="803" name="Google Shape;803;p76"/>
          <p:cNvSpPr txBox="1"/>
          <p:nvPr>
            <p:ph type="title"/>
          </p:nvPr>
        </p:nvSpPr>
        <p:spPr>
          <a:xfrm>
            <a:off x="263092" y="6705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Future</a:t>
            </a:r>
            <a:endParaRPr sz="7200"/>
          </a:p>
        </p:txBody>
      </p:sp>
      <p:sp>
        <p:nvSpPr>
          <p:cNvPr id="804" name="Google Shape;804;p76"/>
          <p:cNvSpPr/>
          <p:nvPr/>
        </p:nvSpPr>
        <p:spPr>
          <a:xfrm>
            <a:off x="263100" y="3990088"/>
            <a:ext cx="4821000" cy="1715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Executor Framework</a:t>
            </a:r>
            <a:endParaRPr sz="6000"/>
          </a:p>
        </p:txBody>
      </p:sp>
      <p:pic>
        <p:nvPicPr>
          <p:cNvPr id="805" name="Google Shape;805;p76"/>
          <p:cNvPicPr preferRelativeResize="0"/>
          <p:nvPr/>
        </p:nvPicPr>
        <p:blipFill rotWithShape="1">
          <a:blip r:embed="rId3">
            <a:alphaModFix/>
          </a:blip>
          <a:srcRect b="91572" l="0" r="0" t="0"/>
          <a:stretch/>
        </p:blipFill>
        <p:spPr>
          <a:xfrm>
            <a:off x="5319850" y="1306850"/>
            <a:ext cx="6629825" cy="4251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06" name="Google Shape;806;p76"/>
          <p:cNvPicPr preferRelativeResize="0"/>
          <p:nvPr/>
        </p:nvPicPr>
        <p:blipFill rotWithShape="1">
          <a:blip r:embed="rId3">
            <a:alphaModFix/>
          </a:blip>
          <a:srcRect b="57571" l="0" r="0" t="0"/>
          <a:stretch/>
        </p:blipFill>
        <p:spPr>
          <a:xfrm>
            <a:off x="5319850" y="1306850"/>
            <a:ext cx="6629825" cy="2140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07" name="Google Shape;807;p76"/>
          <p:cNvPicPr preferRelativeResize="0"/>
          <p:nvPr/>
        </p:nvPicPr>
        <p:blipFill rotWithShape="1">
          <a:blip r:embed="rId3">
            <a:alphaModFix/>
          </a:blip>
          <a:srcRect b="39856" l="0" r="0" t="0"/>
          <a:stretch/>
        </p:blipFill>
        <p:spPr>
          <a:xfrm>
            <a:off x="5319850" y="1306850"/>
            <a:ext cx="6629825" cy="30341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08" name="Google Shape;808;p76"/>
          <p:cNvPicPr preferRelativeResize="0"/>
          <p:nvPr/>
        </p:nvPicPr>
        <p:blipFill rotWithShape="1">
          <a:blip r:embed="rId3">
            <a:alphaModFix/>
          </a:blip>
          <a:srcRect b="20737" l="6473" r="1054" t="73577"/>
          <a:stretch/>
        </p:blipFill>
        <p:spPr>
          <a:xfrm>
            <a:off x="5319850" y="4264850"/>
            <a:ext cx="6629825" cy="310124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76"/>
          <p:cNvSpPr txBox="1"/>
          <p:nvPr/>
        </p:nvSpPr>
        <p:spPr>
          <a:xfrm>
            <a:off x="4649875" y="19290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</a:rPr>
              <a:t>Future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/>
          <p:nvPr>
            <p:ph type="title"/>
          </p:nvPr>
        </p:nvSpPr>
        <p:spPr>
          <a:xfrm>
            <a:off x="571413" y="2934003"/>
            <a:ext cx="11046000" cy="9900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</a:rPr>
              <a:t>But!</a:t>
            </a:r>
            <a:endParaRPr sz="7200">
              <a:solidFill>
                <a:schemeClr val="dk1"/>
              </a:solidFill>
            </a:endParaRPr>
          </a:p>
        </p:txBody>
      </p:sp>
      <p:sp>
        <p:nvSpPr>
          <p:cNvPr id="174" name="Google Shape;174;p32"/>
          <p:cNvSpPr txBox="1"/>
          <p:nvPr>
            <p:ph idx="12" type="sldNum"/>
          </p:nvPr>
        </p:nvSpPr>
        <p:spPr>
          <a:xfrm>
            <a:off x="11406074" y="6333134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175" name="Google Shape;175;p32"/>
          <p:cNvSpPr txBox="1"/>
          <p:nvPr/>
        </p:nvSpPr>
        <p:spPr>
          <a:xfrm>
            <a:off x="2865513" y="2332350"/>
            <a:ext cx="6726300" cy="18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dk1"/>
                </a:solidFill>
              </a:rPr>
              <a:t>Benefits</a:t>
            </a:r>
            <a:endParaRPr/>
          </a:p>
        </p:txBody>
      </p:sp>
      <p:sp>
        <p:nvSpPr>
          <p:cNvPr id="176" name="Google Shape;176;p32"/>
          <p:cNvSpPr/>
          <p:nvPr/>
        </p:nvSpPr>
        <p:spPr>
          <a:xfrm>
            <a:off x="642300" y="986775"/>
            <a:ext cx="3895200" cy="1408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No Idling</a:t>
            </a:r>
            <a:endParaRPr sz="6000"/>
          </a:p>
        </p:txBody>
      </p:sp>
      <p:sp>
        <p:nvSpPr>
          <p:cNvPr id="177" name="Google Shape;177;p32"/>
          <p:cNvSpPr/>
          <p:nvPr/>
        </p:nvSpPr>
        <p:spPr>
          <a:xfrm>
            <a:off x="7510875" y="1056675"/>
            <a:ext cx="3895200" cy="1408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↑ UX</a:t>
            </a:r>
            <a:endParaRPr sz="6000"/>
          </a:p>
        </p:txBody>
      </p:sp>
      <p:sp>
        <p:nvSpPr>
          <p:cNvPr id="178" name="Google Shape;178;p32"/>
          <p:cNvSpPr/>
          <p:nvPr/>
        </p:nvSpPr>
        <p:spPr>
          <a:xfrm>
            <a:off x="3506175" y="4392525"/>
            <a:ext cx="5445000" cy="1408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Abstraction</a:t>
            </a:r>
            <a:endParaRPr sz="6000"/>
          </a:p>
        </p:txBody>
      </p:sp>
      <p:sp>
        <p:nvSpPr>
          <p:cNvPr id="179" name="Google Shape;179;p32"/>
          <p:cNvSpPr txBox="1"/>
          <p:nvPr>
            <p:ph type="title"/>
          </p:nvPr>
        </p:nvSpPr>
        <p:spPr>
          <a:xfrm>
            <a:off x="705663" y="2934003"/>
            <a:ext cx="11046000" cy="9900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</a:rPr>
              <a:t>What’s in it for us?</a:t>
            </a:r>
            <a:endParaRPr sz="7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77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Future sounds great!</a:t>
            </a:r>
            <a:endParaRPr sz="7200"/>
          </a:p>
        </p:txBody>
      </p:sp>
      <p:sp>
        <p:nvSpPr>
          <p:cNvPr id="815" name="Google Shape;815;p77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6" name="Google Shape;816;p77"/>
          <p:cNvSpPr txBox="1"/>
          <p:nvPr>
            <p:ph type="title"/>
          </p:nvPr>
        </p:nvSpPr>
        <p:spPr>
          <a:xfrm>
            <a:off x="667367" y="286785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But how do we use it?</a:t>
            </a:r>
            <a:endParaRPr sz="7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78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2" name="Google Shape;822;p78"/>
          <p:cNvSpPr/>
          <p:nvPr/>
        </p:nvSpPr>
        <p:spPr>
          <a:xfrm>
            <a:off x="656100" y="966250"/>
            <a:ext cx="4304700" cy="1803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Promises in JavaScript</a:t>
            </a:r>
            <a:endParaRPr sz="6000"/>
          </a:p>
        </p:txBody>
      </p:sp>
      <p:sp>
        <p:nvSpPr>
          <p:cNvPr id="823" name="Google Shape;823;p78"/>
          <p:cNvSpPr/>
          <p:nvPr/>
        </p:nvSpPr>
        <p:spPr>
          <a:xfrm>
            <a:off x="7041975" y="966250"/>
            <a:ext cx="4304700" cy="1803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Future/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Callable</a:t>
            </a:r>
            <a:endParaRPr sz="6000"/>
          </a:p>
        </p:txBody>
      </p:sp>
      <p:sp>
        <p:nvSpPr>
          <p:cNvPr id="824" name="Google Shape;824;p78"/>
          <p:cNvSpPr/>
          <p:nvPr/>
        </p:nvSpPr>
        <p:spPr>
          <a:xfrm>
            <a:off x="603100" y="4088650"/>
            <a:ext cx="4304700" cy="1803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Executor Framework</a:t>
            </a:r>
            <a:endParaRPr sz="6000"/>
          </a:p>
        </p:txBody>
      </p:sp>
      <p:sp>
        <p:nvSpPr>
          <p:cNvPr id="825" name="Google Shape;825;p78"/>
          <p:cNvSpPr/>
          <p:nvPr/>
        </p:nvSpPr>
        <p:spPr>
          <a:xfrm>
            <a:off x="6988975" y="4088650"/>
            <a:ext cx="4665000" cy="1803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CompletableFuture</a:t>
            </a:r>
            <a:endParaRPr sz="6000"/>
          </a:p>
        </p:txBody>
      </p:sp>
      <p:sp>
        <p:nvSpPr>
          <p:cNvPr id="826" name="Google Shape;826;p78"/>
          <p:cNvSpPr txBox="1"/>
          <p:nvPr>
            <p:ph type="title"/>
          </p:nvPr>
        </p:nvSpPr>
        <p:spPr>
          <a:xfrm>
            <a:off x="6030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Workflows</a:t>
            </a:r>
            <a:endParaRPr sz="7200"/>
          </a:p>
        </p:txBody>
      </p:sp>
      <p:sp>
        <p:nvSpPr>
          <p:cNvPr id="827" name="Google Shape;827;p78"/>
          <p:cNvSpPr/>
          <p:nvPr/>
        </p:nvSpPr>
        <p:spPr>
          <a:xfrm>
            <a:off x="656100" y="966250"/>
            <a:ext cx="4304700" cy="1803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Promises in JavaScript</a:t>
            </a:r>
            <a:endParaRPr sz="6000"/>
          </a:p>
        </p:txBody>
      </p:sp>
      <p:sp>
        <p:nvSpPr>
          <p:cNvPr id="828" name="Google Shape;828;p78"/>
          <p:cNvSpPr/>
          <p:nvPr/>
        </p:nvSpPr>
        <p:spPr>
          <a:xfrm>
            <a:off x="7041975" y="966250"/>
            <a:ext cx="4304700" cy="1803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Future/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Callable</a:t>
            </a:r>
            <a:endParaRPr sz="6000"/>
          </a:p>
        </p:txBody>
      </p:sp>
      <p:sp>
        <p:nvSpPr>
          <p:cNvPr id="829" name="Google Shape;829;p78"/>
          <p:cNvSpPr/>
          <p:nvPr/>
        </p:nvSpPr>
        <p:spPr>
          <a:xfrm>
            <a:off x="603100" y="4088650"/>
            <a:ext cx="4304700" cy="1803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Executor Framework</a:t>
            </a:r>
            <a:endParaRPr sz="6000"/>
          </a:p>
        </p:txBody>
      </p:sp>
      <p:sp>
        <p:nvSpPr>
          <p:cNvPr id="830" name="Google Shape;830;p78"/>
          <p:cNvSpPr/>
          <p:nvPr/>
        </p:nvSpPr>
        <p:spPr>
          <a:xfrm>
            <a:off x="6988975" y="4088650"/>
            <a:ext cx="4665000" cy="1803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CompletableFuture</a:t>
            </a:r>
            <a:endParaRPr sz="6000"/>
          </a:p>
        </p:txBody>
      </p:sp>
      <p:sp>
        <p:nvSpPr>
          <p:cNvPr id="831" name="Google Shape;831;p78"/>
          <p:cNvSpPr/>
          <p:nvPr/>
        </p:nvSpPr>
        <p:spPr>
          <a:xfrm>
            <a:off x="656100" y="966250"/>
            <a:ext cx="4304700" cy="1803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Promises in JavaScript</a:t>
            </a:r>
            <a:endParaRPr sz="6000"/>
          </a:p>
        </p:txBody>
      </p:sp>
      <p:sp>
        <p:nvSpPr>
          <p:cNvPr id="832" name="Google Shape;832;p78"/>
          <p:cNvSpPr/>
          <p:nvPr/>
        </p:nvSpPr>
        <p:spPr>
          <a:xfrm>
            <a:off x="7041975" y="966250"/>
            <a:ext cx="4304700" cy="1803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Future/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Callable</a:t>
            </a:r>
            <a:endParaRPr sz="6000"/>
          </a:p>
        </p:txBody>
      </p:sp>
      <p:sp>
        <p:nvSpPr>
          <p:cNvPr id="833" name="Google Shape;833;p78"/>
          <p:cNvSpPr/>
          <p:nvPr/>
        </p:nvSpPr>
        <p:spPr>
          <a:xfrm>
            <a:off x="7041975" y="966250"/>
            <a:ext cx="4304700" cy="1803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Future/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Callable</a:t>
            </a:r>
            <a:endParaRPr sz="6000"/>
          </a:p>
        </p:txBody>
      </p:sp>
      <p:sp>
        <p:nvSpPr>
          <p:cNvPr id="834" name="Google Shape;834;p78"/>
          <p:cNvSpPr/>
          <p:nvPr/>
        </p:nvSpPr>
        <p:spPr>
          <a:xfrm>
            <a:off x="603100" y="4088650"/>
            <a:ext cx="4304700" cy="1803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Executor Framework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79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Executor Framework</a:t>
            </a:r>
            <a:endParaRPr sz="7200"/>
          </a:p>
        </p:txBody>
      </p:sp>
      <p:sp>
        <p:nvSpPr>
          <p:cNvPr id="840" name="Google Shape;840;p79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1" name="Google Shape;841;p79"/>
          <p:cNvSpPr txBox="1"/>
          <p:nvPr>
            <p:ph type="title"/>
          </p:nvPr>
        </p:nvSpPr>
        <p:spPr>
          <a:xfrm>
            <a:off x="202892" y="204375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Executor Framework</a:t>
            </a:r>
            <a:endParaRPr sz="7200"/>
          </a:p>
        </p:txBody>
      </p:sp>
      <p:sp>
        <p:nvSpPr>
          <p:cNvPr id="842" name="Google Shape;842;p79"/>
          <p:cNvSpPr/>
          <p:nvPr/>
        </p:nvSpPr>
        <p:spPr>
          <a:xfrm>
            <a:off x="451100" y="1665325"/>
            <a:ext cx="4815600" cy="1828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Thread Management </a:t>
            </a:r>
            <a:endParaRPr sz="6000"/>
          </a:p>
        </p:txBody>
      </p:sp>
      <p:sp>
        <p:nvSpPr>
          <p:cNvPr id="843" name="Google Shape;843;p79"/>
          <p:cNvSpPr/>
          <p:nvPr/>
        </p:nvSpPr>
        <p:spPr>
          <a:xfrm>
            <a:off x="451100" y="4164250"/>
            <a:ext cx="4815600" cy="1828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Declarative Model</a:t>
            </a:r>
            <a:endParaRPr sz="6000"/>
          </a:p>
        </p:txBody>
      </p:sp>
      <p:pic>
        <p:nvPicPr>
          <p:cNvPr id="844" name="Google Shape;84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8075" y="1665325"/>
            <a:ext cx="6566991" cy="43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80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Thread Pool</a:t>
            </a:r>
            <a:endParaRPr sz="7200"/>
          </a:p>
        </p:txBody>
      </p:sp>
      <p:sp>
        <p:nvSpPr>
          <p:cNvPr id="850" name="Google Shape;850;p80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1" name="Google Shape;851;p80"/>
          <p:cNvSpPr txBox="1"/>
          <p:nvPr>
            <p:ph type="title"/>
          </p:nvPr>
        </p:nvSpPr>
        <p:spPr>
          <a:xfrm>
            <a:off x="200867" y="193375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Thread Pool</a:t>
            </a:r>
            <a:endParaRPr sz="7200"/>
          </a:p>
        </p:txBody>
      </p:sp>
      <p:sp>
        <p:nvSpPr>
          <p:cNvPr id="852" name="Google Shape;852;p80"/>
          <p:cNvSpPr/>
          <p:nvPr/>
        </p:nvSpPr>
        <p:spPr>
          <a:xfrm>
            <a:off x="451100" y="1665325"/>
            <a:ext cx="4815600" cy="1828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Thread Management</a:t>
            </a:r>
            <a:endParaRPr sz="6000"/>
          </a:p>
        </p:txBody>
      </p:sp>
      <p:sp>
        <p:nvSpPr>
          <p:cNvPr id="853" name="Google Shape;853;p80"/>
          <p:cNvSpPr/>
          <p:nvPr/>
        </p:nvSpPr>
        <p:spPr>
          <a:xfrm>
            <a:off x="451100" y="4164250"/>
            <a:ext cx="4893600" cy="1828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Thread Configuration</a:t>
            </a:r>
            <a:endParaRPr sz="6000"/>
          </a:p>
        </p:txBody>
      </p:sp>
      <p:pic>
        <p:nvPicPr>
          <p:cNvPr id="854" name="Google Shape;85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4975" y="1665325"/>
            <a:ext cx="6560100" cy="20716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8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81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Too many arguments...</a:t>
            </a:r>
            <a:endParaRPr sz="7200"/>
          </a:p>
        </p:txBody>
      </p:sp>
      <p:sp>
        <p:nvSpPr>
          <p:cNvPr id="860" name="Google Shape;860;p81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1" name="Google Shape;861;p81"/>
          <p:cNvSpPr txBox="1"/>
          <p:nvPr>
            <p:ph type="title"/>
          </p:nvPr>
        </p:nvSpPr>
        <p:spPr>
          <a:xfrm>
            <a:off x="515742" y="2917925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Factories to the rescue!</a:t>
            </a:r>
            <a:endParaRPr sz="7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82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Executor Factories</a:t>
            </a:r>
            <a:endParaRPr sz="7200"/>
          </a:p>
        </p:txBody>
      </p:sp>
      <p:sp>
        <p:nvSpPr>
          <p:cNvPr id="867" name="Google Shape;867;p82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8" name="Google Shape;868;p82"/>
          <p:cNvSpPr txBox="1"/>
          <p:nvPr>
            <p:ph type="title"/>
          </p:nvPr>
        </p:nvSpPr>
        <p:spPr>
          <a:xfrm>
            <a:off x="346292" y="128175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Executor Factories</a:t>
            </a:r>
            <a:endParaRPr sz="7200"/>
          </a:p>
        </p:txBody>
      </p:sp>
      <p:sp>
        <p:nvSpPr>
          <p:cNvPr id="869" name="Google Shape;869;p82"/>
          <p:cNvSpPr/>
          <p:nvPr/>
        </p:nvSpPr>
        <p:spPr>
          <a:xfrm>
            <a:off x="464100" y="1419675"/>
            <a:ext cx="4007400" cy="1448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Single Thread Pool</a:t>
            </a:r>
            <a:endParaRPr sz="4800"/>
          </a:p>
        </p:txBody>
      </p:sp>
      <p:sp>
        <p:nvSpPr>
          <p:cNvPr id="870" name="Google Shape;870;p82"/>
          <p:cNvSpPr/>
          <p:nvPr/>
        </p:nvSpPr>
        <p:spPr>
          <a:xfrm>
            <a:off x="7765800" y="1419675"/>
            <a:ext cx="4007400" cy="1448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Cached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 Thread Pool</a:t>
            </a:r>
            <a:endParaRPr sz="4800"/>
          </a:p>
        </p:txBody>
      </p:sp>
      <p:sp>
        <p:nvSpPr>
          <p:cNvPr id="871" name="Google Shape;871;p82"/>
          <p:cNvSpPr/>
          <p:nvPr/>
        </p:nvSpPr>
        <p:spPr>
          <a:xfrm>
            <a:off x="346300" y="3399450"/>
            <a:ext cx="4007400" cy="1448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Fixed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 Thread Pool</a:t>
            </a:r>
            <a:endParaRPr sz="4800"/>
          </a:p>
        </p:txBody>
      </p:sp>
      <p:sp>
        <p:nvSpPr>
          <p:cNvPr id="872" name="Google Shape;872;p82"/>
          <p:cNvSpPr/>
          <p:nvPr/>
        </p:nvSpPr>
        <p:spPr>
          <a:xfrm>
            <a:off x="7765800" y="3399450"/>
            <a:ext cx="4007400" cy="1448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Scheduled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 Thread Pool</a:t>
            </a:r>
            <a:endParaRPr sz="4800"/>
          </a:p>
        </p:txBody>
      </p:sp>
      <p:sp>
        <p:nvSpPr>
          <p:cNvPr id="873" name="Google Shape;873;p82"/>
          <p:cNvSpPr/>
          <p:nvPr/>
        </p:nvSpPr>
        <p:spPr>
          <a:xfrm>
            <a:off x="3877301" y="5108275"/>
            <a:ext cx="4295700" cy="1448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Work Stealing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 Pool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83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Executor + Thread Pools</a:t>
            </a:r>
            <a:endParaRPr sz="7200"/>
          </a:p>
        </p:txBody>
      </p:sp>
      <p:sp>
        <p:nvSpPr>
          <p:cNvPr id="879" name="Google Shape;879;p83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0" name="Google Shape;880;p83"/>
          <p:cNvSpPr txBox="1"/>
          <p:nvPr>
            <p:ph type="title"/>
          </p:nvPr>
        </p:nvSpPr>
        <p:spPr>
          <a:xfrm>
            <a:off x="1339874" y="2900350"/>
            <a:ext cx="93966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ExecutorService</a:t>
            </a:r>
            <a:endParaRPr sz="7200"/>
          </a:p>
        </p:txBody>
      </p:sp>
      <p:sp>
        <p:nvSpPr>
          <p:cNvPr id="881" name="Google Shape;881;p83"/>
          <p:cNvSpPr txBox="1"/>
          <p:nvPr>
            <p:ph type="title"/>
          </p:nvPr>
        </p:nvSpPr>
        <p:spPr>
          <a:xfrm>
            <a:off x="359317" y="25655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ExecutorService</a:t>
            </a:r>
            <a:endParaRPr sz="7200"/>
          </a:p>
        </p:txBody>
      </p:sp>
      <p:pic>
        <p:nvPicPr>
          <p:cNvPr id="882" name="Google Shape;882;p83"/>
          <p:cNvPicPr preferRelativeResize="0"/>
          <p:nvPr/>
        </p:nvPicPr>
        <p:blipFill rotWithShape="1">
          <a:blip r:embed="rId3">
            <a:alphaModFix/>
          </a:blip>
          <a:srcRect b="83319" l="0" r="0" t="9242"/>
          <a:stretch/>
        </p:blipFill>
        <p:spPr>
          <a:xfrm>
            <a:off x="5330175" y="1764252"/>
            <a:ext cx="6694899" cy="3802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83" name="Google Shape;883;p83"/>
          <p:cNvSpPr/>
          <p:nvPr/>
        </p:nvSpPr>
        <p:spPr>
          <a:xfrm>
            <a:off x="298175" y="1743575"/>
            <a:ext cx="4890300" cy="1267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Async</a:t>
            </a:r>
            <a:r>
              <a:rPr lang="en-US" sz="6000"/>
              <a:t> Tasks</a:t>
            </a:r>
            <a:endParaRPr sz="6000"/>
          </a:p>
        </p:txBody>
      </p:sp>
      <p:sp>
        <p:nvSpPr>
          <p:cNvPr id="884" name="Google Shape;884;p83"/>
          <p:cNvSpPr/>
          <p:nvPr/>
        </p:nvSpPr>
        <p:spPr>
          <a:xfrm>
            <a:off x="298175" y="3859900"/>
            <a:ext cx="4890300" cy="1267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Thread Pools</a:t>
            </a:r>
            <a:endParaRPr sz="6000"/>
          </a:p>
        </p:txBody>
      </p:sp>
      <p:pic>
        <p:nvPicPr>
          <p:cNvPr id="885" name="Google Shape;885;p83"/>
          <p:cNvPicPr preferRelativeResize="0"/>
          <p:nvPr/>
        </p:nvPicPr>
        <p:blipFill rotWithShape="1">
          <a:blip r:embed="rId3">
            <a:alphaModFix/>
          </a:blip>
          <a:srcRect b="40633" l="0" r="0" t="9757"/>
          <a:stretch/>
        </p:blipFill>
        <p:spPr>
          <a:xfrm>
            <a:off x="5330175" y="1743587"/>
            <a:ext cx="6694899" cy="25365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86" name="Google Shape;886;p83"/>
          <p:cNvPicPr preferRelativeResize="0"/>
          <p:nvPr/>
        </p:nvPicPr>
        <p:blipFill rotWithShape="1">
          <a:blip r:embed="rId3">
            <a:alphaModFix/>
          </a:blip>
          <a:srcRect b="25804" l="0" r="0" t="69612"/>
          <a:stretch/>
        </p:blipFill>
        <p:spPr>
          <a:xfrm>
            <a:off x="5330175" y="4280175"/>
            <a:ext cx="6694899" cy="234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84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Aren’t we done?</a:t>
            </a:r>
            <a:endParaRPr sz="7200"/>
          </a:p>
        </p:txBody>
      </p:sp>
      <p:sp>
        <p:nvSpPr>
          <p:cNvPr id="892" name="Google Shape;892;p84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3" name="Google Shape;893;p84"/>
          <p:cNvSpPr txBox="1"/>
          <p:nvPr>
            <p:ph type="title"/>
          </p:nvPr>
        </p:nvSpPr>
        <p:spPr>
          <a:xfrm>
            <a:off x="2033649" y="2867850"/>
            <a:ext cx="98919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Not really...</a:t>
            </a:r>
            <a:endParaRPr sz="7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85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Future is not </a:t>
            </a:r>
            <a:r>
              <a:rPr lang="en-US" sz="7200"/>
              <a:t>perfect</a:t>
            </a:r>
            <a:r>
              <a:rPr lang="en-US" sz="7200"/>
              <a:t>!</a:t>
            </a:r>
            <a:endParaRPr sz="7200"/>
          </a:p>
        </p:txBody>
      </p:sp>
      <p:sp>
        <p:nvSpPr>
          <p:cNvPr id="899" name="Google Shape;899;p85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0" name="Google Shape;900;p85"/>
          <p:cNvSpPr txBox="1"/>
          <p:nvPr/>
        </p:nvSpPr>
        <p:spPr>
          <a:xfrm>
            <a:off x="3087513" y="2867800"/>
            <a:ext cx="60138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</a:rPr>
              <a:t>Future Pitfalls</a:t>
            </a:r>
            <a:endParaRPr/>
          </a:p>
        </p:txBody>
      </p:sp>
      <p:sp>
        <p:nvSpPr>
          <p:cNvPr id="901" name="Google Shape;901;p85"/>
          <p:cNvSpPr/>
          <p:nvPr/>
        </p:nvSpPr>
        <p:spPr>
          <a:xfrm>
            <a:off x="1042900" y="938600"/>
            <a:ext cx="4614600" cy="1903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Blocking Operations</a:t>
            </a:r>
            <a:endParaRPr sz="6000"/>
          </a:p>
        </p:txBody>
      </p:sp>
      <p:sp>
        <p:nvSpPr>
          <p:cNvPr id="902" name="Google Shape;902;p85"/>
          <p:cNvSpPr/>
          <p:nvPr/>
        </p:nvSpPr>
        <p:spPr>
          <a:xfrm>
            <a:off x="6318500" y="938600"/>
            <a:ext cx="4736100" cy="1903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No Result Chaining</a:t>
            </a:r>
            <a:endParaRPr sz="6000"/>
          </a:p>
        </p:txBody>
      </p:sp>
      <p:sp>
        <p:nvSpPr>
          <p:cNvPr id="903" name="Google Shape;903;p85"/>
          <p:cNvSpPr/>
          <p:nvPr/>
        </p:nvSpPr>
        <p:spPr>
          <a:xfrm>
            <a:off x="921550" y="4415225"/>
            <a:ext cx="4736100" cy="1903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Future Combination</a:t>
            </a:r>
            <a:endParaRPr sz="6000"/>
          </a:p>
        </p:txBody>
      </p:sp>
      <p:sp>
        <p:nvSpPr>
          <p:cNvPr id="904" name="Google Shape;904;p85"/>
          <p:cNvSpPr/>
          <p:nvPr/>
        </p:nvSpPr>
        <p:spPr>
          <a:xfrm>
            <a:off x="6318500" y="4415225"/>
            <a:ext cx="4736100" cy="1903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Exception Handling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86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Blocking Result Retrieval</a:t>
            </a:r>
            <a:endParaRPr sz="7200"/>
          </a:p>
        </p:txBody>
      </p:sp>
      <p:sp>
        <p:nvSpPr>
          <p:cNvPr id="910" name="Google Shape;910;p86"/>
          <p:cNvSpPr txBox="1"/>
          <p:nvPr>
            <p:ph type="title"/>
          </p:nvPr>
        </p:nvSpPr>
        <p:spPr>
          <a:xfrm>
            <a:off x="219967" y="2044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Blocking Result Retrieval</a:t>
            </a:r>
            <a:endParaRPr sz="7200"/>
          </a:p>
        </p:txBody>
      </p:sp>
      <p:sp>
        <p:nvSpPr>
          <p:cNvPr id="911" name="Google Shape;911;p86"/>
          <p:cNvSpPr/>
          <p:nvPr/>
        </p:nvSpPr>
        <p:spPr>
          <a:xfrm>
            <a:off x="143775" y="1574100"/>
            <a:ext cx="5124900" cy="1267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Blocking Get()</a:t>
            </a:r>
            <a:endParaRPr sz="6000"/>
          </a:p>
        </p:txBody>
      </p:sp>
      <p:sp>
        <p:nvSpPr>
          <p:cNvPr id="912" name="Google Shape;912;p86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3" name="Google Shape;913;p86"/>
          <p:cNvSpPr/>
          <p:nvPr/>
        </p:nvSpPr>
        <p:spPr>
          <a:xfrm>
            <a:off x="143775" y="3690425"/>
            <a:ext cx="5124900" cy="1267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337AB7"/>
                </a:solidFill>
              </a:rPr>
              <a:t>Use Timeout</a:t>
            </a:r>
            <a:endParaRPr sz="6000">
              <a:solidFill>
                <a:srgbClr val="337AB7"/>
              </a:solidFill>
            </a:endParaRPr>
          </a:p>
        </p:txBody>
      </p:sp>
      <p:pic>
        <p:nvPicPr>
          <p:cNvPr id="914" name="Google Shape;914;p86"/>
          <p:cNvPicPr preferRelativeResize="0"/>
          <p:nvPr/>
        </p:nvPicPr>
        <p:blipFill rotWithShape="1">
          <a:blip r:embed="rId3">
            <a:alphaModFix/>
          </a:blip>
          <a:srcRect b="85902" l="0" r="0" t="0"/>
          <a:stretch/>
        </p:blipFill>
        <p:spPr>
          <a:xfrm>
            <a:off x="5425925" y="1574100"/>
            <a:ext cx="6520925" cy="694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15" name="Google Shape;915;p86"/>
          <p:cNvPicPr preferRelativeResize="0"/>
          <p:nvPr/>
        </p:nvPicPr>
        <p:blipFill rotWithShape="1">
          <a:blip r:embed="rId3">
            <a:alphaModFix/>
          </a:blip>
          <a:srcRect b="44339" l="0" r="0" t="0"/>
          <a:stretch/>
        </p:blipFill>
        <p:spPr>
          <a:xfrm>
            <a:off x="5425925" y="1574095"/>
            <a:ext cx="6520925" cy="27408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16" name="Google Shape;91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5925" y="1574088"/>
            <a:ext cx="6520925" cy="4924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/>
          <p:nvPr/>
        </p:nvSpPr>
        <p:spPr>
          <a:xfrm>
            <a:off x="835250" y="2444238"/>
            <a:ext cx="11211000" cy="15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dk1"/>
                </a:solidFill>
              </a:rPr>
              <a:t>Only good parts, right?</a:t>
            </a:r>
            <a:endParaRPr b="1" sz="7200">
              <a:solidFill>
                <a:schemeClr val="dk1"/>
              </a:solidFill>
            </a:endParaRPr>
          </a:p>
        </p:txBody>
      </p:sp>
      <p:sp>
        <p:nvSpPr>
          <p:cNvPr id="185" name="Google Shape;185;p33"/>
          <p:cNvSpPr txBox="1"/>
          <p:nvPr>
            <p:ph type="title"/>
          </p:nvPr>
        </p:nvSpPr>
        <p:spPr>
          <a:xfrm>
            <a:off x="2951157" y="2989475"/>
            <a:ext cx="6286500" cy="9900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</a:rPr>
              <a:t>Complexities</a:t>
            </a:r>
            <a:endParaRPr sz="7200">
              <a:solidFill>
                <a:schemeClr val="dk1"/>
              </a:solidFill>
            </a:endParaRPr>
          </a:p>
        </p:txBody>
      </p:sp>
      <p:sp>
        <p:nvSpPr>
          <p:cNvPr id="186" name="Google Shape;186;p33"/>
          <p:cNvSpPr txBox="1"/>
          <p:nvPr>
            <p:ph idx="12" type="sldNum"/>
          </p:nvPr>
        </p:nvSpPr>
        <p:spPr>
          <a:xfrm>
            <a:off x="11406074" y="6333134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187" name="Google Shape;187;p33"/>
          <p:cNvSpPr/>
          <p:nvPr/>
        </p:nvSpPr>
        <p:spPr>
          <a:xfrm>
            <a:off x="663000" y="579450"/>
            <a:ext cx="4890300" cy="1864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Thread</a:t>
            </a:r>
            <a:r>
              <a:rPr lang="en-US" sz="6000"/>
              <a:t> </a:t>
            </a:r>
            <a:r>
              <a:rPr lang="en-US" sz="6000"/>
              <a:t>Safety</a:t>
            </a:r>
            <a:endParaRPr sz="6000"/>
          </a:p>
        </p:txBody>
      </p:sp>
      <p:sp>
        <p:nvSpPr>
          <p:cNvPr id="188" name="Google Shape;188;p33"/>
          <p:cNvSpPr/>
          <p:nvPr/>
        </p:nvSpPr>
        <p:spPr>
          <a:xfrm>
            <a:off x="663000" y="4226600"/>
            <a:ext cx="4890300" cy="1864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Performance</a:t>
            </a:r>
            <a:endParaRPr sz="6000"/>
          </a:p>
        </p:txBody>
      </p:sp>
      <p:sp>
        <p:nvSpPr>
          <p:cNvPr id="189" name="Google Shape;189;p33"/>
          <p:cNvSpPr/>
          <p:nvPr/>
        </p:nvSpPr>
        <p:spPr>
          <a:xfrm>
            <a:off x="6515775" y="655650"/>
            <a:ext cx="4890300" cy="1864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Liveness</a:t>
            </a:r>
            <a:endParaRPr sz="6000"/>
          </a:p>
        </p:txBody>
      </p:sp>
      <p:sp>
        <p:nvSpPr>
          <p:cNvPr id="190" name="Google Shape;190;p33"/>
          <p:cNvSpPr/>
          <p:nvPr/>
        </p:nvSpPr>
        <p:spPr>
          <a:xfrm>
            <a:off x="6515775" y="4337550"/>
            <a:ext cx="4890300" cy="1864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SDLC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87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No Futures Chaining</a:t>
            </a:r>
            <a:endParaRPr sz="7200"/>
          </a:p>
        </p:txBody>
      </p:sp>
      <p:sp>
        <p:nvSpPr>
          <p:cNvPr id="922" name="Google Shape;922;p87"/>
          <p:cNvSpPr txBox="1"/>
          <p:nvPr>
            <p:ph type="title"/>
          </p:nvPr>
        </p:nvSpPr>
        <p:spPr>
          <a:xfrm>
            <a:off x="219967" y="2044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No Futures Chaining</a:t>
            </a:r>
            <a:endParaRPr sz="7200"/>
          </a:p>
        </p:txBody>
      </p:sp>
      <p:sp>
        <p:nvSpPr>
          <p:cNvPr id="923" name="Google Shape;923;p87"/>
          <p:cNvSpPr/>
          <p:nvPr/>
        </p:nvSpPr>
        <p:spPr>
          <a:xfrm>
            <a:off x="143775" y="1574100"/>
            <a:ext cx="5031600" cy="1267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No Workflows</a:t>
            </a:r>
            <a:endParaRPr sz="6000"/>
          </a:p>
        </p:txBody>
      </p:sp>
      <p:sp>
        <p:nvSpPr>
          <p:cNvPr id="924" name="Google Shape;924;p87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5" name="Google Shape;925;p87"/>
          <p:cNvSpPr/>
          <p:nvPr/>
        </p:nvSpPr>
        <p:spPr>
          <a:xfrm>
            <a:off x="143775" y="3690425"/>
            <a:ext cx="5031600" cy="1267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CC0000"/>
                </a:solidFill>
              </a:rPr>
              <a:t>Callback Hell</a:t>
            </a:r>
            <a:endParaRPr sz="6000">
              <a:solidFill>
                <a:srgbClr val="CC0000"/>
              </a:solidFill>
            </a:endParaRPr>
          </a:p>
        </p:txBody>
      </p:sp>
      <p:pic>
        <p:nvPicPr>
          <p:cNvPr id="926" name="Google Shape;926;p87"/>
          <p:cNvPicPr preferRelativeResize="0"/>
          <p:nvPr/>
        </p:nvPicPr>
        <p:blipFill rotWithShape="1">
          <a:blip r:embed="rId3">
            <a:alphaModFix/>
          </a:blip>
          <a:srcRect b="80195" l="0" r="0" t="0"/>
          <a:stretch/>
        </p:blipFill>
        <p:spPr>
          <a:xfrm>
            <a:off x="5314750" y="1574100"/>
            <a:ext cx="6710326" cy="6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87"/>
          <p:cNvPicPr preferRelativeResize="0"/>
          <p:nvPr/>
        </p:nvPicPr>
        <p:blipFill rotWithShape="1">
          <a:blip r:embed="rId3">
            <a:alphaModFix/>
          </a:blip>
          <a:srcRect b="43255" l="0" r="0" t="0"/>
          <a:stretch/>
        </p:blipFill>
        <p:spPr>
          <a:xfrm>
            <a:off x="5314750" y="1574100"/>
            <a:ext cx="6710326" cy="180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4750" y="1574100"/>
            <a:ext cx="6710326" cy="3176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88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Futures </a:t>
            </a:r>
            <a:r>
              <a:rPr lang="en-US" sz="7200"/>
              <a:t>Combination</a:t>
            </a:r>
            <a:endParaRPr sz="7200"/>
          </a:p>
        </p:txBody>
      </p:sp>
      <p:sp>
        <p:nvSpPr>
          <p:cNvPr id="934" name="Google Shape;934;p88"/>
          <p:cNvSpPr txBox="1"/>
          <p:nvPr>
            <p:ph type="title"/>
          </p:nvPr>
        </p:nvSpPr>
        <p:spPr>
          <a:xfrm>
            <a:off x="219967" y="2044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Futures Combination</a:t>
            </a:r>
            <a:endParaRPr sz="7200"/>
          </a:p>
        </p:txBody>
      </p:sp>
      <p:sp>
        <p:nvSpPr>
          <p:cNvPr id="935" name="Google Shape;935;p88"/>
          <p:cNvSpPr/>
          <p:nvPr/>
        </p:nvSpPr>
        <p:spPr>
          <a:xfrm>
            <a:off x="130350" y="1473100"/>
            <a:ext cx="4471200" cy="1864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Blocking InvokeAny()</a:t>
            </a:r>
            <a:endParaRPr sz="6000"/>
          </a:p>
        </p:txBody>
      </p:sp>
      <p:sp>
        <p:nvSpPr>
          <p:cNvPr id="936" name="Google Shape;936;p88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37" name="Google Shape;937;p88"/>
          <p:cNvPicPr preferRelativeResize="0"/>
          <p:nvPr/>
        </p:nvPicPr>
        <p:blipFill rotWithShape="1">
          <a:blip r:embed="rId3">
            <a:alphaModFix/>
          </a:blip>
          <a:srcRect b="77266" l="0" r="0" t="0"/>
          <a:stretch/>
        </p:blipFill>
        <p:spPr>
          <a:xfrm>
            <a:off x="4681750" y="1473100"/>
            <a:ext cx="7343326" cy="860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38" name="Google Shape;938;p88"/>
          <p:cNvSpPr/>
          <p:nvPr/>
        </p:nvSpPr>
        <p:spPr>
          <a:xfrm>
            <a:off x="130350" y="3841700"/>
            <a:ext cx="4471200" cy="1864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Blocking InvokeAll()</a:t>
            </a:r>
            <a:endParaRPr sz="6000"/>
          </a:p>
        </p:txBody>
      </p:sp>
      <p:pic>
        <p:nvPicPr>
          <p:cNvPr id="939" name="Google Shape;939;p88"/>
          <p:cNvPicPr preferRelativeResize="0"/>
          <p:nvPr/>
        </p:nvPicPr>
        <p:blipFill rotWithShape="1">
          <a:blip r:embed="rId3">
            <a:alphaModFix/>
          </a:blip>
          <a:srcRect b="47643" l="0" r="0" t="0"/>
          <a:stretch/>
        </p:blipFill>
        <p:spPr>
          <a:xfrm>
            <a:off x="4681750" y="1473100"/>
            <a:ext cx="7343326" cy="19814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40" name="Google Shape;940;p88"/>
          <p:cNvPicPr preferRelativeResize="0"/>
          <p:nvPr/>
        </p:nvPicPr>
        <p:blipFill rotWithShape="1">
          <a:blip r:embed="rId3">
            <a:alphaModFix/>
          </a:blip>
          <a:srcRect b="27325" l="0" r="0" t="0"/>
          <a:stretch/>
        </p:blipFill>
        <p:spPr>
          <a:xfrm>
            <a:off x="4681750" y="1473100"/>
            <a:ext cx="7343326" cy="2750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89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Exception Handling</a:t>
            </a:r>
            <a:endParaRPr sz="7200"/>
          </a:p>
        </p:txBody>
      </p:sp>
      <p:sp>
        <p:nvSpPr>
          <p:cNvPr id="946" name="Google Shape;946;p89"/>
          <p:cNvSpPr txBox="1"/>
          <p:nvPr>
            <p:ph type="title"/>
          </p:nvPr>
        </p:nvSpPr>
        <p:spPr>
          <a:xfrm>
            <a:off x="219967" y="2044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Exception Handling</a:t>
            </a:r>
            <a:endParaRPr sz="7200"/>
          </a:p>
        </p:txBody>
      </p:sp>
      <p:sp>
        <p:nvSpPr>
          <p:cNvPr id="947" name="Google Shape;947;p89"/>
          <p:cNvSpPr/>
          <p:nvPr/>
        </p:nvSpPr>
        <p:spPr>
          <a:xfrm>
            <a:off x="274125" y="1473100"/>
            <a:ext cx="4262400" cy="1864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Multiple Exceptions</a:t>
            </a:r>
            <a:endParaRPr sz="6000"/>
          </a:p>
        </p:txBody>
      </p:sp>
      <p:sp>
        <p:nvSpPr>
          <p:cNvPr id="948" name="Google Shape;948;p89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9" name="Google Shape;949;p89"/>
          <p:cNvSpPr/>
          <p:nvPr/>
        </p:nvSpPr>
        <p:spPr>
          <a:xfrm>
            <a:off x="274125" y="3841700"/>
            <a:ext cx="4262400" cy="1864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On Most Operations</a:t>
            </a:r>
            <a:endParaRPr sz="6000"/>
          </a:p>
        </p:txBody>
      </p:sp>
      <p:pic>
        <p:nvPicPr>
          <p:cNvPr id="950" name="Google Shape;950;p89"/>
          <p:cNvPicPr preferRelativeResize="0"/>
          <p:nvPr/>
        </p:nvPicPr>
        <p:blipFill rotWithShape="1">
          <a:blip r:embed="rId3">
            <a:alphaModFix/>
          </a:blip>
          <a:srcRect b="59175" l="0" r="0" t="0"/>
          <a:stretch/>
        </p:blipFill>
        <p:spPr>
          <a:xfrm>
            <a:off x="5207625" y="1473100"/>
            <a:ext cx="6159000" cy="2085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51" name="Google Shape;95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7625" y="1473100"/>
            <a:ext cx="6158988" cy="510914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90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So many issues...</a:t>
            </a:r>
            <a:endParaRPr sz="7200"/>
          </a:p>
        </p:txBody>
      </p:sp>
      <p:sp>
        <p:nvSpPr>
          <p:cNvPr id="957" name="Google Shape;957;p90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8" name="Google Shape;958;p90"/>
          <p:cNvSpPr txBox="1"/>
          <p:nvPr>
            <p:ph type="title"/>
          </p:nvPr>
        </p:nvSpPr>
        <p:spPr>
          <a:xfrm>
            <a:off x="415504" y="2795863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No worries!</a:t>
            </a:r>
            <a:endParaRPr sz="7200"/>
          </a:p>
        </p:txBody>
      </p:sp>
      <p:sp>
        <p:nvSpPr>
          <p:cNvPr id="959" name="Google Shape;959;p90"/>
          <p:cNvSpPr txBox="1"/>
          <p:nvPr>
            <p:ph type="title"/>
          </p:nvPr>
        </p:nvSpPr>
        <p:spPr>
          <a:xfrm>
            <a:off x="667367" y="2948263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CompletableFuture </a:t>
            </a:r>
            <a:endParaRPr sz="7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is here to help </a:t>
            </a:r>
            <a:endParaRPr sz="7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91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5" name="Google Shape;965;p91"/>
          <p:cNvSpPr/>
          <p:nvPr/>
        </p:nvSpPr>
        <p:spPr>
          <a:xfrm>
            <a:off x="656100" y="966250"/>
            <a:ext cx="4304700" cy="1803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Promises in JavaScript</a:t>
            </a:r>
            <a:endParaRPr sz="6000"/>
          </a:p>
        </p:txBody>
      </p:sp>
      <p:sp>
        <p:nvSpPr>
          <p:cNvPr id="966" name="Google Shape;966;p91"/>
          <p:cNvSpPr/>
          <p:nvPr/>
        </p:nvSpPr>
        <p:spPr>
          <a:xfrm>
            <a:off x="7041975" y="966250"/>
            <a:ext cx="4304700" cy="1803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Future/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Callable</a:t>
            </a:r>
            <a:endParaRPr sz="6000"/>
          </a:p>
        </p:txBody>
      </p:sp>
      <p:sp>
        <p:nvSpPr>
          <p:cNvPr id="967" name="Google Shape;967;p91"/>
          <p:cNvSpPr/>
          <p:nvPr/>
        </p:nvSpPr>
        <p:spPr>
          <a:xfrm>
            <a:off x="603100" y="4088650"/>
            <a:ext cx="4304700" cy="1803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Executor Framework</a:t>
            </a:r>
            <a:endParaRPr sz="6000"/>
          </a:p>
        </p:txBody>
      </p:sp>
      <p:sp>
        <p:nvSpPr>
          <p:cNvPr id="968" name="Google Shape;968;p91"/>
          <p:cNvSpPr/>
          <p:nvPr/>
        </p:nvSpPr>
        <p:spPr>
          <a:xfrm>
            <a:off x="6988975" y="4088650"/>
            <a:ext cx="4665000" cy="1803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CompletableFuture</a:t>
            </a:r>
            <a:endParaRPr sz="6000"/>
          </a:p>
        </p:txBody>
      </p:sp>
      <p:sp>
        <p:nvSpPr>
          <p:cNvPr id="969" name="Google Shape;969;p91"/>
          <p:cNvSpPr txBox="1"/>
          <p:nvPr>
            <p:ph type="title"/>
          </p:nvPr>
        </p:nvSpPr>
        <p:spPr>
          <a:xfrm>
            <a:off x="6030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Workflows</a:t>
            </a:r>
            <a:endParaRPr sz="7200"/>
          </a:p>
        </p:txBody>
      </p:sp>
      <p:sp>
        <p:nvSpPr>
          <p:cNvPr id="970" name="Google Shape;970;p91"/>
          <p:cNvSpPr/>
          <p:nvPr/>
        </p:nvSpPr>
        <p:spPr>
          <a:xfrm>
            <a:off x="656100" y="966250"/>
            <a:ext cx="4304700" cy="1803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Promises in JavaScript</a:t>
            </a:r>
            <a:endParaRPr sz="6000"/>
          </a:p>
        </p:txBody>
      </p:sp>
      <p:sp>
        <p:nvSpPr>
          <p:cNvPr id="971" name="Google Shape;971;p91"/>
          <p:cNvSpPr/>
          <p:nvPr/>
        </p:nvSpPr>
        <p:spPr>
          <a:xfrm>
            <a:off x="7041975" y="966250"/>
            <a:ext cx="4304700" cy="1803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Future/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Callable</a:t>
            </a:r>
            <a:endParaRPr sz="6000"/>
          </a:p>
        </p:txBody>
      </p:sp>
      <p:sp>
        <p:nvSpPr>
          <p:cNvPr id="972" name="Google Shape;972;p91"/>
          <p:cNvSpPr/>
          <p:nvPr/>
        </p:nvSpPr>
        <p:spPr>
          <a:xfrm>
            <a:off x="603100" y="4088650"/>
            <a:ext cx="4304700" cy="1803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Executor Framework</a:t>
            </a:r>
            <a:endParaRPr sz="6000"/>
          </a:p>
        </p:txBody>
      </p:sp>
      <p:sp>
        <p:nvSpPr>
          <p:cNvPr id="973" name="Google Shape;973;p91"/>
          <p:cNvSpPr/>
          <p:nvPr/>
        </p:nvSpPr>
        <p:spPr>
          <a:xfrm>
            <a:off x="6988975" y="4088650"/>
            <a:ext cx="4665000" cy="1803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CompletableFuture</a:t>
            </a:r>
            <a:endParaRPr sz="6000"/>
          </a:p>
        </p:txBody>
      </p:sp>
      <p:sp>
        <p:nvSpPr>
          <p:cNvPr id="974" name="Google Shape;974;p91"/>
          <p:cNvSpPr/>
          <p:nvPr/>
        </p:nvSpPr>
        <p:spPr>
          <a:xfrm>
            <a:off x="656100" y="966250"/>
            <a:ext cx="4304700" cy="1803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Promises in JavaScript</a:t>
            </a:r>
            <a:endParaRPr sz="6000"/>
          </a:p>
        </p:txBody>
      </p:sp>
      <p:sp>
        <p:nvSpPr>
          <p:cNvPr id="975" name="Google Shape;975;p91"/>
          <p:cNvSpPr/>
          <p:nvPr/>
        </p:nvSpPr>
        <p:spPr>
          <a:xfrm>
            <a:off x="7041975" y="966250"/>
            <a:ext cx="4304700" cy="1803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Future/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Callable</a:t>
            </a:r>
            <a:endParaRPr sz="6000"/>
          </a:p>
        </p:txBody>
      </p:sp>
      <p:sp>
        <p:nvSpPr>
          <p:cNvPr id="976" name="Google Shape;976;p91"/>
          <p:cNvSpPr/>
          <p:nvPr/>
        </p:nvSpPr>
        <p:spPr>
          <a:xfrm>
            <a:off x="7041975" y="966250"/>
            <a:ext cx="4304700" cy="1803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Future/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Callable</a:t>
            </a:r>
            <a:endParaRPr sz="6000"/>
          </a:p>
        </p:txBody>
      </p:sp>
      <p:sp>
        <p:nvSpPr>
          <p:cNvPr id="977" name="Google Shape;977;p91"/>
          <p:cNvSpPr/>
          <p:nvPr/>
        </p:nvSpPr>
        <p:spPr>
          <a:xfrm>
            <a:off x="603100" y="4088650"/>
            <a:ext cx="4304700" cy="1803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Executor Framework</a:t>
            </a:r>
            <a:endParaRPr sz="6000"/>
          </a:p>
        </p:txBody>
      </p:sp>
      <p:sp>
        <p:nvSpPr>
          <p:cNvPr id="978" name="Google Shape;978;p91"/>
          <p:cNvSpPr/>
          <p:nvPr/>
        </p:nvSpPr>
        <p:spPr>
          <a:xfrm>
            <a:off x="603100" y="4088650"/>
            <a:ext cx="4304700" cy="1803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Executor Framework</a:t>
            </a:r>
            <a:endParaRPr sz="6000"/>
          </a:p>
        </p:txBody>
      </p:sp>
      <p:sp>
        <p:nvSpPr>
          <p:cNvPr id="979" name="Google Shape;979;p91"/>
          <p:cNvSpPr/>
          <p:nvPr/>
        </p:nvSpPr>
        <p:spPr>
          <a:xfrm>
            <a:off x="6988975" y="4088650"/>
            <a:ext cx="4665000" cy="1803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rgbClr val="3E6E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CompletableFuture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92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CompletableFuture</a:t>
            </a:r>
            <a:endParaRPr sz="7200"/>
          </a:p>
        </p:txBody>
      </p:sp>
      <p:sp>
        <p:nvSpPr>
          <p:cNvPr id="985" name="Google Shape;985;p92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6" name="Google Shape;986;p92"/>
          <p:cNvSpPr txBox="1"/>
          <p:nvPr>
            <p:ph type="title"/>
          </p:nvPr>
        </p:nvSpPr>
        <p:spPr>
          <a:xfrm>
            <a:off x="228942" y="11515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CompletableFuture</a:t>
            </a:r>
            <a:endParaRPr sz="7200"/>
          </a:p>
        </p:txBody>
      </p:sp>
      <p:pic>
        <p:nvPicPr>
          <p:cNvPr id="987" name="Google Shape;98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3075" y="1467800"/>
            <a:ext cx="6181999" cy="3871748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92"/>
          <p:cNvSpPr/>
          <p:nvPr/>
        </p:nvSpPr>
        <p:spPr>
          <a:xfrm>
            <a:off x="228950" y="1433975"/>
            <a:ext cx="5501400" cy="1122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Transformation</a:t>
            </a:r>
            <a:endParaRPr sz="6000"/>
          </a:p>
        </p:txBody>
      </p:sp>
      <p:sp>
        <p:nvSpPr>
          <p:cNvPr id="989" name="Google Shape;989;p92"/>
          <p:cNvSpPr/>
          <p:nvPr/>
        </p:nvSpPr>
        <p:spPr>
          <a:xfrm>
            <a:off x="228950" y="2763650"/>
            <a:ext cx="5501400" cy="1122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Composition</a:t>
            </a:r>
            <a:endParaRPr sz="6000"/>
          </a:p>
        </p:txBody>
      </p:sp>
      <p:sp>
        <p:nvSpPr>
          <p:cNvPr id="990" name="Google Shape;990;p92"/>
          <p:cNvSpPr/>
          <p:nvPr/>
        </p:nvSpPr>
        <p:spPr>
          <a:xfrm>
            <a:off x="228950" y="4104338"/>
            <a:ext cx="5501400" cy="1122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Chaining</a:t>
            </a:r>
            <a:endParaRPr sz="6000"/>
          </a:p>
        </p:txBody>
      </p:sp>
      <p:sp>
        <p:nvSpPr>
          <p:cNvPr id="991" name="Google Shape;991;p92"/>
          <p:cNvSpPr/>
          <p:nvPr/>
        </p:nvSpPr>
        <p:spPr>
          <a:xfrm>
            <a:off x="228950" y="5445038"/>
            <a:ext cx="5501400" cy="1122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Combination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93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Future Pitfalls</a:t>
            </a:r>
            <a:endParaRPr sz="7200"/>
          </a:p>
        </p:txBody>
      </p:sp>
      <p:sp>
        <p:nvSpPr>
          <p:cNvPr id="997" name="Google Shape;997;p93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8" name="Google Shape;998;p93"/>
          <p:cNvSpPr/>
          <p:nvPr/>
        </p:nvSpPr>
        <p:spPr>
          <a:xfrm>
            <a:off x="1042900" y="938600"/>
            <a:ext cx="4614600" cy="1903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Blocking Operations</a:t>
            </a:r>
            <a:endParaRPr sz="6000"/>
          </a:p>
        </p:txBody>
      </p:sp>
      <p:sp>
        <p:nvSpPr>
          <p:cNvPr id="999" name="Google Shape;999;p93"/>
          <p:cNvSpPr/>
          <p:nvPr/>
        </p:nvSpPr>
        <p:spPr>
          <a:xfrm>
            <a:off x="6318500" y="938600"/>
            <a:ext cx="4736100" cy="1903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No Result Chaining</a:t>
            </a:r>
            <a:endParaRPr sz="6000"/>
          </a:p>
        </p:txBody>
      </p:sp>
      <p:sp>
        <p:nvSpPr>
          <p:cNvPr id="1000" name="Google Shape;1000;p93"/>
          <p:cNvSpPr/>
          <p:nvPr/>
        </p:nvSpPr>
        <p:spPr>
          <a:xfrm>
            <a:off x="921550" y="4415225"/>
            <a:ext cx="4736100" cy="1903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No Future Combination</a:t>
            </a:r>
            <a:endParaRPr sz="6000"/>
          </a:p>
        </p:txBody>
      </p:sp>
      <p:sp>
        <p:nvSpPr>
          <p:cNvPr id="1001" name="Google Shape;1001;p93"/>
          <p:cNvSpPr/>
          <p:nvPr/>
        </p:nvSpPr>
        <p:spPr>
          <a:xfrm>
            <a:off x="6318500" y="4415225"/>
            <a:ext cx="4736100" cy="1903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Exception Handling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94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Let’s handle them with CompletableFuture!</a:t>
            </a:r>
            <a:endParaRPr sz="7200"/>
          </a:p>
        </p:txBody>
      </p:sp>
      <p:sp>
        <p:nvSpPr>
          <p:cNvPr id="1007" name="Google Shape;1007;p94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95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Transformation</a:t>
            </a:r>
            <a:r>
              <a:rPr lang="en-US" sz="7200"/>
              <a:t>/Chaining</a:t>
            </a:r>
            <a:endParaRPr sz="7200"/>
          </a:p>
        </p:txBody>
      </p:sp>
      <p:sp>
        <p:nvSpPr>
          <p:cNvPr id="1013" name="Google Shape;1013;p95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4" name="Google Shape;1014;p95"/>
          <p:cNvSpPr txBox="1"/>
          <p:nvPr>
            <p:ph type="title"/>
          </p:nvPr>
        </p:nvSpPr>
        <p:spPr>
          <a:xfrm>
            <a:off x="202892" y="15225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Transformation/Chaining</a:t>
            </a:r>
            <a:endParaRPr sz="7200"/>
          </a:p>
        </p:txBody>
      </p:sp>
      <p:sp>
        <p:nvSpPr>
          <p:cNvPr id="1015" name="Google Shape;1015;p95"/>
          <p:cNvSpPr/>
          <p:nvPr/>
        </p:nvSpPr>
        <p:spPr>
          <a:xfrm>
            <a:off x="482350" y="1551300"/>
            <a:ext cx="4132500" cy="1655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Workflows</a:t>
            </a:r>
            <a:endParaRPr sz="6000"/>
          </a:p>
        </p:txBody>
      </p:sp>
      <p:sp>
        <p:nvSpPr>
          <p:cNvPr id="1016" name="Google Shape;1016;p95"/>
          <p:cNvSpPr/>
          <p:nvPr/>
        </p:nvSpPr>
        <p:spPr>
          <a:xfrm>
            <a:off x="482350" y="3990100"/>
            <a:ext cx="4132500" cy="1655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ForkJoin</a:t>
            </a:r>
            <a:endParaRPr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Pool</a:t>
            </a:r>
            <a:endParaRPr sz="6000"/>
          </a:p>
        </p:txBody>
      </p:sp>
      <p:pic>
        <p:nvPicPr>
          <p:cNvPr id="1017" name="Google Shape;1017;p95"/>
          <p:cNvPicPr preferRelativeResize="0"/>
          <p:nvPr/>
        </p:nvPicPr>
        <p:blipFill rotWithShape="1">
          <a:blip r:embed="rId3">
            <a:alphaModFix/>
          </a:blip>
          <a:srcRect b="86590" l="0" r="0" t="0"/>
          <a:stretch/>
        </p:blipFill>
        <p:spPr>
          <a:xfrm>
            <a:off x="4901225" y="1551300"/>
            <a:ext cx="7021050" cy="625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18" name="Google Shape;1018;p95"/>
          <p:cNvPicPr preferRelativeResize="0"/>
          <p:nvPr/>
        </p:nvPicPr>
        <p:blipFill rotWithShape="1">
          <a:blip r:embed="rId3">
            <a:alphaModFix/>
          </a:blip>
          <a:srcRect b="64517" l="0" r="0" t="0"/>
          <a:stretch/>
        </p:blipFill>
        <p:spPr>
          <a:xfrm>
            <a:off x="4901225" y="1551300"/>
            <a:ext cx="7021050" cy="16556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19" name="Google Shape;1019;p95"/>
          <p:cNvPicPr preferRelativeResize="0"/>
          <p:nvPr/>
        </p:nvPicPr>
        <p:blipFill rotWithShape="1">
          <a:blip r:embed="rId3">
            <a:alphaModFix/>
          </a:blip>
          <a:srcRect b="42449" l="0" r="0" t="0"/>
          <a:stretch/>
        </p:blipFill>
        <p:spPr>
          <a:xfrm>
            <a:off x="4901225" y="1551300"/>
            <a:ext cx="7021050" cy="26854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20" name="Google Shape;1020;p95"/>
          <p:cNvPicPr preferRelativeResize="0"/>
          <p:nvPr/>
        </p:nvPicPr>
        <p:blipFill rotWithShape="1">
          <a:blip r:embed="rId3">
            <a:alphaModFix/>
          </a:blip>
          <a:srcRect b="13397" l="0" r="0" t="0"/>
          <a:stretch/>
        </p:blipFill>
        <p:spPr>
          <a:xfrm>
            <a:off x="4901225" y="1551300"/>
            <a:ext cx="7021050" cy="40412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21" name="Google Shape;1021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1225" y="1551300"/>
            <a:ext cx="7021057" cy="46663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96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Tasks Composition</a:t>
            </a:r>
            <a:endParaRPr sz="7200"/>
          </a:p>
        </p:txBody>
      </p:sp>
      <p:sp>
        <p:nvSpPr>
          <p:cNvPr id="1027" name="Google Shape;1027;p96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96"/>
          <p:cNvSpPr txBox="1"/>
          <p:nvPr>
            <p:ph type="title"/>
          </p:nvPr>
        </p:nvSpPr>
        <p:spPr>
          <a:xfrm>
            <a:off x="202892" y="15225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Tasks Composition</a:t>
            </a:r>
            <a:endParaRPr sz="7200"/>
          </a:p>
        </p:txBody>
      </p:sp>
      <p:sp>
        <p:nvSpPr>
          <p:cNvPr id="1029" name="Google Shape;1029;p96"/>
          <p:cNvSpPr/>
          <p:nvPr/>
        </p:nvSpPr>
        <p:spPr>
          <a:xfrm>
            <a:off x="482350" y="1551300"/>
            <a:ext cx="4132500" cy="1655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Workflows</a:t>
            </a:r>
            <a:endParaRPr sz="6000"/>
          </a:p>
        </p:txBody>
      </p:sp>
      <p:sp>
        <p:nvSpPr>
          <p:cNvPr id="1030" name="Google Shape;1030;p96"/>
          <p:cNvSpPr/>
          <p:nvPr/>
        </p:nvSpPr>
        <p:spPr>
          <a:xfrm>
            <a:off x="482350" y="3990100"/>
            <a:ext cx="4132500" cy="1655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Flat Map</a:t>
            </a:r>
            <a:endParaRPr sz="6000"/>
          </a:p>
        </p:txBody>
      </p:sp>
      <p:pic>
        <p:nvPicPr>
          <p:cNvPr id="1031" name="Google Shape;1031;p96"/>
          <p:cNvPicPr preferRelativeResize="0"/>
          <p:nvPr/>
        </p:nvPicPr>
        <p:blipFill rotWithShape="1">
          <a:blip r:embed="rId3">
            <a:alphaModFix/>
          </a:blip>
          <a:srcRect b="80129" l="0" r="0" t="0"/>
          <a:stretch/>
        </p:blipFill>
        <p:spPr>
          <a:xfrm>
            <a:off x="4790250" y="1551300"/>
            <a:ext cx="7234825" cy="8343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32" name="Google Shape;1032;p96"/>
          <p:cNvPicPr preferRelativeResize="0"/>
          <p:nvPr/>
        </p:nvPicPr>
        <p:blipFill rotWithShape="1">
          <a:blip r:embed="rId3">
            <a:alphaModFix/>
          </a:blip>
          <a:srcRect b="32002" l="0" r="0" t="60567"/>
          <a:stretch/>
        </p:blipFill>
        <p:spPr>
          <a:xfrm>
            <a:off x="4790250" y="2258200"/>
            <a:ext cx="7234825" cy="31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96"/>
          <p:cNvPicPr preferRelativeResize="0"/>
          <p:nvPr/>
        </p:nvPicPr>
        <p:blipFill rotWithShape="1">
          <a:blip r:embed="rId3">
            <a:alphaModFix/>
          </a:blip>
          <a:srcRect b="0" l="0" r="0" t="69717"/>
          <a:stretch/>
        </p:blipFill>
        <p:spPr>
          <a:xfrm>
            <a:off x="4790250" y="2493950"/>
            <a:ext cx="7234825" cy="12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96"/>
          <p:cNvPicPr preferRelativeResize="0"/>
          <p:nvPr/>
        </p:nvPicPr>
        <p:blipFill rotWithShape="1">
          <a:blip r:embed="rId3">
            <a:alphaModFix/>
          </a:blip>
          <a:srcRect b="80129" l="0" r="0" t="0"/>
          <a:stretch/>
        </p:blipFill>
        <p:spPr>
          <a:xfrm>
            <a:off x="4790250" y="1551300"/>
            <a:ext cx="7234825" cy="8343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35" name="Google Shape;1035;p96"/>
          <p:cNvPicPr preferRelativeResize="0"/>
          <p:nvPr/>
        </p:nvPicPr>
        <p:blipFill rotWithShape="1">
          <a:blip r:embed="rId3">
            <a:alphaModFix/>
          </a:blip>
          <a:srcRect b="32002" l="0" r="0" t="60567"/>
          <a:stretch/>
        </p:blipFill>
        <p:spPr>
          <a:xfrm>
            <a:off x="4790250" y="3124150"/>
            <a:ext cx="7234825" cy="31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96"/>
          <p:cNvPicPr preferRelativeResize="0"/>
          <p:nvPr/>
        </p:nvPicPr>
        <p:blipFill rotWithShape="1">
          <a:blip r:embed="rId3">
            <a:alphaModFix/>
          </a:blip>
          <a:srcRect b="0" l="0" r="0" t="69717"/>
          <a:stretch/>
        </p:blipFill>
        <p:spPr>
          <a:xfrm>
            <a:off x="4790250" y="3436112"/>
            <a:ext cx="7234825" cy="12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Google Shape;1037;p96"/>
          <p:cNvPicPr preferRelativeResize="0"/>
          <p:nvPr/>
        </p:nvPicPr>
        <p:blipFill rotWithShape="1">
          <a:blip r:embed="rId3">
            <a:alphaModFix/>
          </a:blip>
          <a:srcRect b="59860" l="0" r="0" t="20268"/>
          <a:stretch/>
        </p:blipFill>
        <p:spPr>
          <a:xfrm>
            <a:off x="4790262" y="2296763"/>
            <a:ext cx="7234800" cy="83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0250" y="1551300"/>
            <a:ext cx="7234825" cy="4198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/>
          <p:nvPr>
            <p:ph type="title"/>
          </p:nvPr>
        </p:nvSpPr>
        <p:spPr>
          <a:xfrm>
            <a:off x="3489218" y="2734500"/>
            <a:ext cx="4919100" cy="9900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</a:rPr>
              <a:t>Beneficial</a:t>
            </a:r>
            <a:endParaRPr sz="7200">
              <a:solidFill>
                <a:schemeClr val="dk1"/>
              </a:solidFill>
            </a:endParaRPr>
          </a:p>
        </p:txBody>
      </p:sp>
      <p:sp>
        <p:nvSpPr>
          <p:cNvPr id="196" name="Google Shape;196;p34"/>
          <p:cNvSpPr txBox="1"/>
          <p:nvPr>
            <p:ph idx="12" type="sldNum"/>
          </p:nvPr>
        </p:nvSpPr>
        <p:spPr>
          <a:xfrm>
            <a:off x="11406074" y="6333134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197" name="Google Shape;197;p34"/>
          <p:cNvSpPr txBox="1"/>
          <p:nvPr/>
        </p:nvSpPr>
        <p:spPr>
          <a:xfrm>
            <a:off x="3319825" y="2514600"/>
            <a:ext cx="53883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dk1"/>
                </a:solidFill>
              </a:rPr>
              <a:t>“Beautiful”</a:t>
            </a:r>
            <a:endParaRPr sz="1500"/>
          </a:p>
        </p:txBody>
      </p:sp>
      <p:sp>
        <p:nvSpPr>
          <p:cNvPr id="198" name="Google Shape;198;p34"/>
          <p:cNvSpPr txBox="1"/>
          <p:nvPr/>
        </p:nvSpPr>
        <p:spPr>
          <a:xfrm>
            <a:off x="3726363" y="2857800"/>
            <a:ext cx="47361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dk1"/>
                </a:solidFill>
              </a:rPr>
              <a:t>Complex</a:t>
            </a:r>
            <a:endParaRPr/>
          </a:p>
        </p:txBody>
      </p:sp>
      <p:sp>
        <p:nvSpPr>
          <p:cNvPr id="199" name="Google Shape;199;p34"/>
          <p:cNvSpPr txBox="1"/>
          <p:nvPr/>
        </p:nvSpPr>
        <p:spPr>
          <a:xfrm>
            <a:off x="4758200" y="2650350"/>
            <a:ext cx="2229300" cy="11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dk1"/>
                </a:solidFill>
              </a:rPr>
              <a:t>but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97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Controllable Futures</a:t>
            </a:r>
            <a:endParaRPr sz="7200"/>
          </a:p>
        </p:txBody>
      </p:sp>
      <p:sp>
        <p:nvSpPr>
          <p:cNvPr id="1044" name="Google Shape;1044;p97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5" name="Google Shape;1045;p97"/>
          <p:cNvSpPr txBox="1"/>
          <p:nvPr>
            <p:ph type="title"/>
          </p:nvPr>
        </p:nvSpPr>
        <p:spPr>
          <a:xfrm>
            <a:off x="202892" y="15225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Controllable Futures</a:t>
            </a:r>
            <a:endParaRPr sz="7200"/>
          </a:p>
        </p:txBody>
      </p:sp>
      <p:sp>
        <p:nvSpPr>
          <p:cNvPr id="1046" name="Google Shape;1046;p97"/>
          <p:cNvSpPr/>
          <p:nvPr/>
        </p:nvSpPr>
        <p:spPr>
          <a:xfrm>
            <a:off x="273775" y="1460050"/>
            <a:ext cx="4940700" cy="1655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Completable</a:t>
            </a:r>
            <a:endParaRPr sz="6000"/>
          </a:p>
        </p:txBody>
      </p:sp>
      <p:sp>
        <p:nvSpPr>
          <p:cNvPr id="1047" name="Google Shape;1047;p97"/>
          <p:cNvSpPr/>
          <p:nvPr/>
        </p:nvSpPr>
        <p:spPr>
          <a:xfrm>
            <a:off x="273775" y="3898850"/>
            <a:ext cx="4940700" cy="1655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Timeout/</a:t>
            </a:r>
            <a:endParaRPr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Default Value</a:t>
            </a:r>
            <a:endParaRPr sz="6000"/>
          </a:p>
        </p:txBody>
      </p:sp>
      <p:pic>
        <p:nvPicPr>
          <p:cNvPr id="1048" name="Google Shape;1048;p97"/>
          <p:cNvPicPr preferRelativeResize="0"/>
          <p:nvPr/>
        </p:nvPicPr>
        <p:blipFill rotWithShape="1">
          <a:blip r:embed="rId3">
            <a:alphaModFix/>
          </a:blip>
          <a:srcRect b="66993" l="0" r="0" t="0"/>
          <a:stretch/>
        </p:blipFill>
        <p:spPr>
          <a:xfrm>
            <a:off x="5279650" y="1460050"/>
            <a:ext cx="6810599" cy="9125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49" name="Google Shape;1049;p97"/>
          <p:cNvPicPr preferRelativeResize="0"/>
          <p:nvPr/>
        </p:nvPicPr>
        <p:blipFill rotWithShape="1">
          <a:blip r:embed="rId3">
            <a:alphaModFix/>
          </a:blip>
          <a:srcRect b="31157" l="0" r="0" t="0"/>
          <a:stretch/>
        </p:blipFill>
        <p:spPr>
          <a:xfrm>
            <a:off x="5279650" y="1460050"/>
            <a:ext cx="6810599" cy="1903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50" name="Google Shape;105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9650" y="1460050"/>
            <a:ext cx="6810599" cy="276470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98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Multiple Futures Control</a:t>
            </a:r>
            <a:endParaRPr sz="7200"/>
          </a:p>
        </p:txBody>
      </p:sp>
      <p:sp>
        <p:nvSpPr>
          <p:cNvPr id="1056" name="Google Shape;1056;p98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7" name="Google Shape;1057;p98"/>
          <p:cNvSpPr txBox="1"/>
          <p:nvPr>
            <p:ph type="title"/>
          </p:nvPr>
        </p:nvSpPr>
        <p:spPr>
          <a:xfrm>
            <a:off x="202892" y="15225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Multiple Futures Control</a:t>
            </a:r>
            <a:endParaRPr sz="7200"/>
          </a:p>
        </p:txBody>
      </p:sp>
      <p:sp>
        <p:nvSpPr>
          <p:cNvPr id="1058" name="Google Shape;1058;p98"/>
          <p:cNvSpPr/>
          <p:nvPr/>
        </p:nvSpPr>
        <p:spPr>
          <a:xfrm>
            <a:off x="273775" y="1460050"/>
            <a:ext cx="4940700" cy="1655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AllOf/AnyOf</a:t>
            </a:r>
            <a:endParaRPr sz="6000"/>
          </a:p>
        </p:txBody>
      </p:sp>
      <p:sp>
        <p:nvSpPr>
          <p:cNvPr id="1059" name="Google Shape;1059;p98"/>
          <p:cNvSpPr/>
          <p:nvPr/>
        </p:nvSpPr>
        <p:spPr>
          <a:xfrm>
            <a:off x="273775" y="3898850"/>
            <a:ext cx="4940700" cy="1655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CC0000"/>
                </a:solidFill>
              </a:rPr>
              <a:t>Results Not Formatted</a:t>
            </a:r>
            <a:endParaRPr sz="6000">
              <a:solidFill>
                <a:srgbClr val="CC0000"/>
              </a:solidFill>
            </a:endParaRPr>
          </a:p>
        </p:txBody>
      </p:sp>
      <p:pic>
        <p:nvPicPr>
          <p:cNvPr id="1060" name="Google Shape;1060;p98"/>
          <p:cNvPicPr preferRelativeResize="0"/>
          <p:nvPr/>
        </p:nvPicPr>
        <p:blipFill rotWithShape="1">
          <a:blip r:embed="rId3">
            <a:alphaModFix/>
          </a:blip>
          <a:srcRect b="35512" l="0" r="0" t="0"/>
          <a:stretch/>
        </p:blipFill>
        <p:spPr>
          <a:xfrm>
            <a:off x="5421650" y="1460050"/>
            <a:ext cx="6603425" cy="20597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61" name="Google Shape;1061;p98"/>
          <p:cNvPicPr preferRelativeResize="0"/>
          <p:nvPr/>
        </p:nvPicPr>
        <p:blipFill rotWithShape="1">
          <a:blip r:embed="rId3">
            <a:alphaModFix/>
          </a:blip>
          <a:srcRect b="20785" l="0" r="0" t="0"/>
          <a:stretch/>
        </p:blipFill>
        <p:spPr>
          <a:xfrm>
            <a:off x="5421650" y="1460050"/>
            <a:ext cx="6603425" cy="2530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62" name="Google Shape;1062;p98"/>
          <p:cNvPicPr preferRelativeResize="0"/>
          <p:nvPr/>
        </p:nvPicPr>
        <p:blipFill rotWithShape="1">
          <a:blip r:embed="rId3">
            <a:alphaModFix/>
          </a:blip>
          <a:srcRect b="14288" l="0" r="0" t="0"/>
          <a:stretch/>
        </p:blipFill>
        <p:spPr>
          <a:xfrm>
            <a:off x="5421650" y="1460050"/>
            <a:ext cx="6603425" cy="27375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63" name="Google Shape;1063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1650" y="1460050"/>
            <a:ext cx="6603425" cy="319397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99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Tasks Combination</a:t>
            </a:r>
            <a:endParaRPr sz="7200"/>
          </a:p>
        </p:txBody>
      </p:sp>
      <p:sp>
        <p:nvSpPr>
          <p:cNvPr id="1069" name="Google Shape;1069;p99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0" name="Google Shape;1070;p99"/>
          <p:cNvSpPr txBox="1"/>
          <p:nvPr>
            <p:ph type="title"/>
          </p:nvPr>
        </p:nvSpPr>
        <p:spPr>
          <a:xfrm>
            <a:off x="202892" y="15225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Tasks Combination</a:t>
            </a:r>
            <a:endParaRPr sz="7200"/>
          </a:p>
        </p:txBody>
      </p:sp>
      <p:sp>
        <p:nvSpPr>
          <p:cNvPr id="1071" name="Google Shape;1071;p99"/>
          <p:cNvSpPr/>
          <p:nvPr/>
        </p:nvSpPr>
        <p:spPr>
          <a:xfrm>
            <a:off x="273775" y="1460050"/>
            <a:ext cx="4367100" cy="1655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Collect Results</a:t>
            </a:r>
            <a:endParaRPr sz="6000"/>
          </a:p>
        </p:txBody>
      </p:sp>
      <p:sp>
        <p:nvSpPr>
          <p:cNvPr id="1072" name="Google Shape;1072;p99"/>
          <p:cNvSpPr/>
          <p:nvPr/>
        </p:nvSpPr>
        <p:spPr>
          <a:xfrm>
            <a:off x="273775" y="3898850"/>
            <a:ext cx="4367100" cy="1655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Sync/Async</a:t>
            </a:r>
            <a:endParaRPr sz="6000"/>
          </a:p>
        </p:txBody>
      </p:sp>
      <p:pic>
        <p:nvPicPr>
          <p:cNvPr id="1073" name="Google Shape;1073;p99"/>
          <p:cNvPicPr preferRelativeResize="0"/>
          <p:nvPr/>
        </p:nvPicPr>
        <p:blipFill rotWithShape="1">
          <a:blip r:embed="rId3">
            <a:alphaModFix/>
          </a:blip>
          <a:srcRect b="82872" l="0" r="0" t="0"/>
          <a:stretch/>
        </p:blipFill>
        <p:spPr>
          <a:xfrm>
            <a:off x="4820925" y="1460050"/>
            <a:ext cx="7204150" cy="524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74" name="Google Shape;1074;p99"/>
          <p:cNvPicPr preferRelativeResize="0"/>
          <p:nvPr/>
        </p:nvPicPr>
        <p:blipFill rotWithShape="1">
          <a:blip r:embed="rId3">
            <a:alphaModFix/>
          </a:blip>
          <a:srcRect b="66808" l="0" r="0" t="0"/>
          <a:stretch/>
        </p:blipFill>
        <p:spPr>
          <a:xfrm>
            <a:off x="4820925" y="1460050"/>
            <a:ext cx="7204150" cy="1016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75" name="Google Shape;1075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0925" y="1460050"/>
            <a:ext cx="7204150" cy="306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" name="Google Shape;1080;p100"/>
          <p:cNvPicPr preferRelativeResize="0"/>
          <p:nvPr/>
        </p:nvPicPr>
        <p:blipFill rotWithShape="1">
          <a:blip r:embed="rId3">
            <a:alphaModFix/>
          </a:blip>
          <a:srcRect b="84101" l="0" r="0" t="10536"/>
          <a:stretch/>
        </p:blipFill>
        <p:spPr>
          <a:xfrm>
            <a:off x="2668375" y="1838100"/>
            <a:ext cx="7043574" cy="2867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81" name="Google Shape;1081;p100"/>
          <p:cNvPicPr preferRelativeResize="0"/>
          <p:nvPr/>
        </p:nvPicPr>
        <p:blipFill rotWithShape="1">
          <a:blip r:embed="rId3">
            <a:alphaModFix/>
          </a:blip>
          <a:srcRect b="84100" l="0" r="0" t="0"/>
          <a:stretch/>
        </p:blipFill>
        <p:spPr>
          <a:xfrm>
            <a:off x="2668375" y="1274550"/>
            <a:ext cx="7043574" cy="850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82" name="Google Shape;1082;p100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Exception Handling</a:t>
            </a:r>
            <a:endParaRPr sz="7200"/>
          </a:p>
        </p:txBody>
      </p:sp>
      <p:sp>
        <p:nvSpPr>
          <p:cNvPr id="1083" name="Google Shape;1083;p100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4" name="Google Shape;1084;p100"/>
          <p:cNvSpPr txBox="1"/>
          <p:nvPr>
            <p:ph type="title"/>
          </p:nvPr>
        </p:nvSpPr>
        <p:spPr>
          <a:xfrm>
            <a:off x="202892" y="15225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Exception Handling</a:t>
            </a:r>
            <a:endParaRPr sz="7200"/>
          </a:p>
        </p:txBody>
      </p:sp>
      <p:pic>
        <p:nvPicPr>
          <p:cNvPr id="1085" name="Google Shape;1085;p100"/>
          <p:cNvPicPr preferRelativeResize="0"/>
          <p:nvPr/>
        </p:nvPicPr>
        <p:blipFill rotWithShape="1">
          <a:blip r:embed="rId3">
            <a:alphaModFix/>
          </a:blip>
          <a:srcRect b="49228" l="0" r="0" t="0"/>
          <a:stretch/>
        </p:blipFill>
        <p:spPr>
          <a:xfrm>
            <a:off x="2668375" y="1274550"/>
            <a:ext cx="7043574" cy="2715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86" name="Google Shape;1086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8375" y="1274550"/>
            <a:ext cx="7043574" cy="53484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101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/>
              <a:t>Call For Action</a:t>
            </a:r>
            <a:endParaRPr sz="8000"/>
          </a:p>
        </p:txBody>
      </p:sp>
      <p:sp>
        <p:nvSpPr>
          <p:cNvPr id="1092" name="Google Shape;1092;p101"/>
          <p:cNvSpPr/>
          <p:nvPr/>
        </p:nvSpPr>
        <p:spPr>
          <a:xfrm>
            <a:off x="896125" y="540675"/>
            <a:ext cx="4970100" cy="2077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Embrace Concurrency</a:t>
            </a:r>
            <a:endParaRPr sz="6000"/>
          </a:p>
        </p:txBody>
      </p:sp>
      <p:sp>
        <p:nvSpPr>
          <p:cNvPr id="1093" name="Google Shape;1093;p101"/>
          <p:cNvSpPr/>
          <p:nvPr/>
        </p:nvSpPr>
        <p:spPr>
          <a:xfrm>
            <a:off x="6888672" y="540667"/>
            <a:ext cx="4509300" cy="2077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/>
              <a:t>Review Your Application</a:t>
            </a:r>
            <a:endParaRPr sz="5500"/>
          </a:p>
        </p:txBody>
      </p:sp>
      <p:sp>
        <p:nvSpPr>
          <p:cNvPr id="1094" name="Google Shape;1094;p101"/>
          <p:cNvSpPr/>
          <p:nvPr/>
        </p:nvSpPr>
        <p:spPr>
          <a:xfrm>
            <a:off x="3839771" y="4366383"/>
            <a:ext cx="4509300" cy="2077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Continue Learning</a:t>
            </a:r>
            <a:endParaRPr sz="6000"/>
          </a:p>
        </p:txBody>
      </p:sp>
      <p:sp>
        <p:nvSpPr>
          <p:cNvPr id="1095" name="Google Shape;1095;p101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02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/>
              <a:t>Q/A</a:t>
            </a:r>
            <a:endParaRPr sz="8000"/>
          </a:p>
        </p:txBody>
      </p:sp>
      <p:sp>
        <p:nvSpPr>
          <p:cNvPr id="1101" name="Google Shape;1101;p102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03"/>
          <p:cNvSpPr txBox="1"/>
          <p:nvPr>
            <p:ph type="title"/>
          </p:nvPr>
        </p:nvSpPr>
        <p:spPr>
          <a:xfrm>
            <a:off x="415492" y="-16233"/>
            <a:ext cx="11357700" cy="76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/>
              <a:t>Contact</a:t>
            </a:r>
            <a:r>
              <a:rPr lang="en-US" sz="8000"/>
              <a:t> Speaker</a:t>
            </a:r>
            <a:endParaRPr sz="8000"/>
          </a:p>
        </p:txBody>
      </p:sp>
      <p:sp>
        <p:nvSpPr>
          <p:cNvPr id="1107" name="Google Shape;1107;p103"/>
          <p:cNvSpPr txBox="1"/>
          <p:nvPr/>
        </p:nvSpPr>
        <p:spPr>
          <a:xfrm>
            <a:off x="1294429" y="2034633"/>
            <a:ext cx="3999000" cy="39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1651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3E6E84"/>
              </a:solidFill>
            </a:endParaRPr>
          </a:p>
        </p:txBody>
      </p:sp>
      <p:sp>
        <p:nvSpPr>
          <p:cNvPr id="1108" name="Google Shape;1108;p103"/>
          <p:cNvSpPr txBox="1"/>
          <p:nvPr>
            <p:ph idx="1" type="body"/>
          </p:nvPr>
        </p:nvSpPr>
        <p:spPr>
          <a:xfrm>
            <a:off x="415492" y="1739833"/>
            <a:ext cx="11357700" cy="4555200"/>
          </a:xfrm>
          <a:prstGeom prst="rect">
            <a:avLst/>
          </a:prstGeom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solidFill>
                  <a:srgbClr val="FFFFFF"/>
                </a:solidFill>
              </a:rPr>
              <a:t>Twitter: @DmitryVinnik</a:t>
            </a:r>
            <a:endParaRPr sz="6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solidFill>
                  <a:srgbClr val="FFFFFF"/>
                </a:solidFill>
              </a:rPr>
              <a:t>LinkedIn: in/dmitry-vinnik/</a:t>
            </a:r>
            <a:endParaRPr sz="6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solidFill>
                  <a:srgbClr val="FFFFFF"/>
                </a:solidFill>
              </a:rPr>
              <a:t>Email: dmitry@dvinnik.com</a:t>
            </a:r>
            <a:endParaRPr sz="6400">
              <a:solidFill>
                <a:srgbClr val="FFFFFF"/>
              </a:solidFill>
            </a:endParaRPr>
          </a:p>
          <a:p>
            <a:pPr indent="1651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t/>
            </a:r>
            <a:endParaRPr sz="6400">
              <a:solidFill>
                <a:srgbClr val="FFFFFF"/>
              </a:solidFill>
            </a:endParaRPr>
          </a:p>
        </p:txBody>
      </p:sp>
      <p:sp>
        <p:nvSpPr>
          <p:cNvPr id="1109" name="Google Shape;1109;p103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 txBox="1"/>
          <p:nvPr>
            <p:ph type="title"/>
          </p:nvPr>
        </p:nvSpPr>
        <p:spPr>
          <a:xfrm>
            <a:off x="3127257" y="2934000"/>
            <a:ext cx="5934600" cy="9900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</a:rPr>
              <a:t>Concurrency</a:t>
            </a:r>
            <a:endParaRPr sz="7200">
              <a:solidFill>
                <a:schemeClr val="dk1"/>
              </a:solidFill>
            </a:endParaRPr>
          </a:p>
        </p:txBody>
      </p:sp>
      <p:sp>
        <p:nvSpPr>
          <p:cNvPr id="205" name="Google Shape;205;p35"/>
          <p:cNvSpPr txBox="1"/>
          <p:nvPr>
            <p:ph idx="12" type="sldNum"/>
          </p:nvPr>
        </p:nvSpPr>
        <p:spPr>
          <a:xfrm>
            <a:off x="11406074" y="6333134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206" name="Google Shape;206;p35"/>
          <p:cNvSpPr txBox="1"/>
          <p:nvPr>
            <p:ph type="title"/>
          </p:nvPr>
        </p:nvSpPr>
        <p:spPr>
          <a:xfrm>
            <a:off x="4374651" y="2934000"/>
            <a:ext cx="5132400" cy="9900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</a:rPr>
              <a:t>is like</a:t>
            </a:r>
            <a:endParaRPr sz="7200">
              <a:solidFill>
                <a:schemeClr val="dk1"/>
              </a:solidFill>
            </a:endParaRPr>
          </a:p>
        </p:txBody>
      </p:sp>
      <p:sp>
        <p:nvSpPr>
          <p:cNvPr id="207" name="Google Shape;207;p35"/>
          <p:cNvSpPr txBox="1"/>
          <p:nvPr/>
        </p:nvSpPr>
        <p:spPr>
          <a:xfrm>
            <a:off x="1844600" y="2722500"/>
            <a:ext cx="8499600" cy="10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dk1"/>
                </a:solidFill>
              </a:rPr>
              <a:t>Remind anything?</a:t>
            </a:r>
            <a:endParaRPr b="1" sz="7200">
              <a:solidFill>
                <a:schemeClr val="dk1"/>
              </a:solidFill>
            </a:endParaRPr>
          </a:p>
        </p:txBody>
      </p:sp>
      <p:pic>
        <p:nvPicPr>
          <p:cNvPr id="208" name="Google Shape;2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325" y="573050"/>
            <a:ext cx="10154451" cy="5711900"/>
          </a:xfrm>
          <a:prstGeom prst="rect">
            <a:avLst/>
          </a:prstGeom>
          <a:noFill/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9" name="Google Shape;209;p35"/>
          <p:cNvSpPr txBox="1"/>
          <p:nvPr/>
        </p:nvSpPr>
        <p:spPr>
          <a:xfrm>
            <a:off x="4594400" y="6208925"/>
            <a:ext cx="3000000" cy="6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30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Source: Pixabay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/>
          <p:nvPr>
            <p:ph idx="12" type="sldNum"/>
          </p:nvPr>
        </p:nvSpPr>
        <p:spPr>
          <a:xfrm>
            <a:off x="11406074" y="6333134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215" name="Google Shape;215;p36"/>
          <p:cNvSpPr txBox="1"/>
          <p:nvPr/>
        </p:nvSpPr>
        <p:spPr>
          <a:xfrm>
            <a:off x="214575" y="152400"/>
            <a:ext cx="10580100" cy="15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dk1"/>
                </a:solidFill>
              </a:rPr>
              <a:t>Concurrency &amp; Sharks </a:t>
            </a:r>
            <a:endParaRPr sz="1500"/>
          </a:p>
        </p:txBody>
      </p:sp>
      <p:pic>
        <p:nvPicPr>
          <p:cNvPr id="216" name="Google Shape;2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425" y="1795500"/>
            <a:ext cx="3552779" cy="4690025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7" name="Google Shape;21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4400" y="1859825"/>
            <a:ext cx="6081818" cy="4561377"/>
          </a:xfrm>
          <a:prstGeom prst="rect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8" name="Google Shape;218;p36"/>
          <p:cNvSpPr txBox="1"/>
          <p:nvPr/>
        </p:nvSpPr>
        <p:spPr>
          <a:xfrm>
            <a:off x="1013462" y="2848050"/>
            <a:ext cx="101619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dk1"/>
                </a:solidFill>
              </a:rPr>
              <a:t>Concurrency &amp; Sharks</a:t>
            </a:r>
            <a:endParaRPr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